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slideLayouts/slideLayout33.xml" ContentType="application/vnd.openxmlformats-officedocument.presentationml.slideLayout+xml"/>
  <Override PartName="/ppt/theme/theme33.xml" ContentType="application/vnd.openxmlformats-officedocument.theme+xml"/>
  <Override PartName="/ppt/slideLayouts/slideLayout34.xml" ContentType="application/vnd.openxmlformats-officedocument.presentationml.slideLayout+xml"/>
  <Override PartName="/ppt/theme/theme34.xml" ContentType="application/vnd.openxmlformats-officedocument.theme+xml"/>
  <Override PartName="/ppt/slideLayouts/slideLayout35.xml" ContentType="application/vnd.openxmlformats-officedocument.presentationml.slideLayout+xml"/>
  <Override PartName="/ppt/theme/theme35.xml" ContentType="application/vnd.openxmlformats-officedocument.theme+xml"/>
  <Override PartName="/ppt/slideLayouts/slideLayout36.xml" ContentType="application/vnd.openxmlformats-officedocument.presentationml.slideLayout+xml"/>
  <Override PartName="/ppt/theme/theme36.xml" ContentType="application/vnd.openxmlformats-officedocument.theme+xml"/>
  <Override PartName="/ppt/slideLayouts/slideLayout37.xml" ContentType="application/vnd.openxmlformats-officedocument.presentationml.slideLayout+xml"/>
  <Override PartName="/ppt/theme/theme37.xml" ContentType="application/vnd.openxmlformats-officedocument.theme+xml"/>
  <Override PartName="/ppt/slideLayouts/slideLayout38.xml" ContentType="application/vnd.openxmlformats-officedocument.presentationml.slideLayout+xml"/>
  <Override PartName="/ppt/theme/theme38.xml" ContentType="application/vnd.openxmlformats-officedocument.theme+xml"/>
  <Override PartName="/ppt/slideLayouts/slideLayout39.xml" ContentType="application/vnd.openxmlformats-officedocument.presentationml.slideLayout+xml"/>
  <Override PartName="/ppt/theme/theme39.xml" ContentType="application/vnd.openxmlformats-officedocument.theme+xml"/>
  <Override PartName="/ppt/slideLayouts/slideLayout40.xml" ContentType="application/vnd.openxmlformats-officedocument.presentationml.slideLayout+xml"/>
  <Override PartName="/ppt/theme/theme40.xml" ContentType="application/vnd.openxmlformats-officedocument.theme+xml"/>
  <Override PartName="/ppt/slideLayouts/slideLayout41.xml" ContentType="application/vnd.openxmlformats-officedocument.presentationml.slideLayout+xml"/>
  <Override PartName="/ppt/theme/theme41.xml" ContentType="application/vnd.openxmlformats-officedocument.theme+xml"/>
  <Override PartName="/ppt/slideLayouts/slideLayout42.xml" ContentType="application/vnd.openxmlformats-officedocument.presentationml.slideLayout+xml"/>
  <Override PartName="/ppt/theme/theme42.xml" ContentType="application/vnd.openxmlformats-officedocument.theme+xml"/>
  <Override PartName="/ppt/slideLayouts/slideLayout43.xml" ContentType="application/vnd.openxmlformats-officedocument.presentationml.slideLayout+xml"/>
  <Override PartName="/ppt/theme/theme43.xml" ContentType="application/vnd.openxmlformats-officedocument.theme+xml"/>
  <Override PartName="/ppt/slideLayouts/slideLayout44.xml" ContentType="application/vnd.openxmlformats-officedocument.presentationml.slideLayout+xml"/>
  <Override PartName="/ppt/theme/theme44.xml" ContentType="application/vnd.openxmlformats-officedocument.theme+xml"/>
  <Override PartName="/ppt/theme/theme4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 id="2147483676" r:id="rId9"/>
    <p:sldMasterId id="2147483678" r:id="rId10"/>
    <p:sldMasterId id="2147483680" r:id="rId11"/>
    <p:sldMasterId id="2147483682" r:id="rId12"/>
    <p:sldMasterId id="2147483684" r:id="rId13"/>
    <p:sldMasterId id="2147483686" r:id="rId14"/>
    <p:sldMasterId id="2147483688" r:id="rId15"/>
    <p:sldMasterId id="2147483690" r:id="rId16"/>
    <p:sldMasterId id="2147483692" r:id="rId17"/>
    <p:sldMasterId id="2147483694" r:id="rId18"/>
    <p:sldMasterId id="2147483696" r:id="rId19"/>
    <p:sldMasterId id="2147483698" r:id="rId20"/>
    <p:sldMasterId id="2147483700" r:id="rId21"/>
    <p:sldMasterId id="2147483702" r:id="rId22"/>
    <p:sldMasterId id="2147483704" r:id="rId23"/>
    <p:sldMasterId id="2147483706" r:id="rId24"/>
    <p:sldMasterId id="2147483708" r:id="rId25"/>
    <p:sldMasterId id="2147483710" r:id="rId26"/>
    <p:sldMasterId id="2147483712" r:id="rId27"/>
    <p:sldMasterId id="2147483714" r:id="rId28"/>
    <p:sldMasterId id="2147483716" r:id="rId29"/>
    <p:sldMasterId id="2147483718" r:id="rId30"/>
    <p:sldMasterId id="2147483720" r:id="rId31"/>
    <p:sldMasterId id="2147483722" r:id="rId32"/>
    <p:sldMasterId id="2147483724" r:id="rId33"/>
    <p:sldMasterId id="2147483726" r:id="rId34"/>
    <p:sldMasterId id="2147483728" r:id="rId35"/>
    <p:sldMasterId id="2147483730" r:id="rId36"/>
    <p:sldMasterId id="2147483732" r:id="rId37"/>
    <p:sldMasterId id="2147483734" r:id="rId38"/>
    <p:sldMasterId id="2147483736" r:id="rId39"/>
    <p:sldMasterId id="2147483738" r:id="rId40"/>
    <p:sldMasterId id="2147483740" r:id="rId41"/>
    <p:sldMasterId id="2147483742" r:id="rId42"/>
    <p:sldMasterId id="2147483744" r:id="rId43"/>
    <p:sldMasterId id="2147483746" r:id="rId44"/>
  </p:sldMasterIdLst>
  <p:notesMasterIdLst>
    <p:notesMasterId r:id="rId91"/>
  </p:notesMasterIdLst>
  <p:sldIdLst>
    <p:sldId id="259" r:id="rId45"/>
    <p:sldId id="260"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291" r:id="rId77"/>
    <p:sldId id="304" r:id="rId78"/>
    <p:sldId id="292" r:id="rId79"/>
    <p:sldId id="293" r:id="rId80"/>
    <p:sldId id="294" r:id="rId81"/>
    <p:sldId id="295" r:id="rId82"/>
    <p:sldId id="296" r:id="rId83"/>
    <p:sldId id="297" r:id="rId84"/>
    <p:sldId id="298" r:id="rId85"/>
    <p:sldId id="299" r:id="rId86"/>
    <p:sldId id="300" r:id="rId87"/>
    <p:sldId id="301" r:id="rId88"/>
    <p:sldId id="302" r:id="rId89"/>
    <p:sldId id="303"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9" autoAdjust="0"/>
    <p:restoredTop sz="71444" autoAdjust="0"/>
  </p:normalViewPr>
  <p:slideViewPr>
    <p:cSldViewPr>
      <p:cViewPr>
        <p:scale>
          <a:sx n="80" d="100"/>
          <a:sy n="80" d="100"/>
        </p:scale>
        <p:origin x="-2760"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04"/>
    </p:cViewPr>
  </p:sorterViewPr>
  <p:notesViewPr>
    <p:cSldViewPr>
      <p:cViewPr varScale="1">
        <p:scale>
          <a:sx n="92" d="100"/>
          <a:sy n="92" d="100"/>
        </p:scale>
        <p:origin x="-378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 Target="slides/slide3.xml"/><Relationship Id="rId50" Type="http://schemas.openxmlformats.org/officeDocument/2006/relationships/slide" Target="slides/slide6.xml"/><Relationship Id="rId55" Type="http://schemas.openxmlformats.org/officeDocument/2006/relationships/slide" Target="slides/slide11.xml"/><Relationship Id="rId63" Type="http://schemas.openxmlformats.org/officeDocument/2006/relationships/slide" Target="slides/slide19.xml"/><Relationship Id="rId68" Type="http://schemas.openxmlformats.org/officeDocument/2006/relationships/slide" Target="slides/slide24.xml"/><Relationship Id="rId76" Type="http://schemas.openxmlformats.org/officeDocument/2006/relationships/slide" Target="slides/slide32.xml"/><Relationship Id="rId84" Type="http://schemas.openxmlformats.org/officeDocument/2006/relationships/slide" Target="slides/slide40.xml"/><Relationship Id="rId89"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 Target="slides/slide2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1.xml"/><Relationship Id="rId53" Type="http://schemas.openxmlformats.org/officeDocument/2006/relationships/slide" Target="slides/slide9.xml"/><Relationship Id="rId58" Type="http://schemas.openxmlformats.org/officeDocument/2006/relationships/slide" Target="slides/slide14.xml"/><Relationship Id="rId66" Type="http://schemas.openxmlformats.org/officeDocument/2006/relationships/slide" Target="slides/slide22.xml"/><Relationship Id="rId74" Type="http://schemas.openxmlformats.org/officeDocument/2006/relationships/slide" Target="slides/slide30.xml"/><Relationship Id="rId79" Type="http://schemas.openxmlformats.org/officeDocument/2006/relationships/slide" Target="slides/slide35.xml"/><Relationship Id="rId87"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17.xml"/><Relationship Id="rId82" Type="http://schemas.openxmlformats.org/officeDocument/2006/relationships/slide" Target="slides/slide38.xml"/><Relationship Id="rId90" Type="http://schemas.openxmlformats.org/officeDocument/2006/relationships/slide" Target="slides/slide46.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 Target="slides/slide4.xml"/><Relationship Id="rId56" Type="http://schemas.openxmlformats.org/officeDocument/2006/relationships/slide" Target="slides/slide12.xml"/><Relationship Id="rId64" Type="http://schemas.openxmlformats.org/officeDocument/2006/relationships/slide" Target="slides/slide20.xml"/><Relationship Id="rId69" Type="http://schemas.openxmlformats.org/officeDocument/2006/relationships/slide" Target="slides/slide25.xml"/><Relationship Id="rId77" Type="http://schemas.openxmlformats.org/officeDocument/2006/relationships/slide" Target="slides/slide33.xml"/><Relationship Id="rId8" Type="http://schemas.openxmlformats.org/officeDocument/2006/relationships/slideMaster" Target="slideMasters/slideMaster8.xml"/><Relationship Id="rId51" Type="http://schemas.openxmlformats.org/officeDocument/2006/relationships/slide" Target="slides/slide7.xml"/><Relationship Id="rId72" Type="http://schemas.openxmlformats.org/officeDocument/2006/relationships/slide" Target="slides/slide28.xml"/><Relationship Id="rId80" Type="http://schemas.openxmlformats.org/officeDocument/2006/relationships/slide" Target="slides/slide36.xml"/><Relationship Id="rId85" Type="http://schemas.openxmlformats.org/officeDocument/2006/relationships/slide" Target="slides/slide4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2.xml"/><Relationship Id="rId59" Type="http://schemas.openxmlformats.org/officeDocument/2006/relationships/slide" Target="slides/slide15.xml"/><Relationship Id="rId67" Type="http://schemas.openxmlformats.org/officeDocument/2006/relationships/slide" Target="slides/slide2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0.xml"/><Relationship Id="rId62" Type="http://schemas.openxmlformats.org/officeDocument/2006/relationships/slide" Target="slides/slide18.xml"/><Relationship Id="rId70" Type="http://schemas.openxmlformats.org/officeDocument/2006/relationships/slide" Target="slides/slide26.xml"/><Relationship Id="rId75" Type="http://schemas.openxmlformats.org/officeDocument/2006/relationships/slide" Target="slides/slide31.xml"/><Relationship Id="rId83" Type="http://schemas.openxmlformats.org/officeDocument/2006/relationships/slide" Target="slides/slide39.xml"/><Relationship Id="rId88" Type="http://schemas.openxmlformats.org/officeDocument/2006/relationships/slide" Target="slides/slide4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5.xml"/><Relationship Id="rId57" Type="http://schemas.openxmlformats.org/officeDocument/2006/relationships/slide" Target="slides/slide1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8.xml"/><Relationship Id="rId60" Type="http://schemas.openxmlformats.org/officeDocument/2006/relationships/slide" Target="slides/slide16.xml"/><Relationship Id="rId65" Type="http://schemas.openxmlformats.org/officeDocument/2006/relationships/slide" Target="slides/slide21.xml"/><Relationship Id="rId73" Type="http://schemas.openxmlformats.org/officeDocument/2006/relationships/slide" Target="slides/slide29.xml"/><Relationship Id="rId78" Type="http://schemas.openxmlformats.org/officeDocument/2006/relationships/slide" Target="slides/slide34.xml"/><Relationship Id="rId81" Type="http://schemas.openxmlformats.org/officeDocument/2006/relationships/slide" Target="slides/slide37.xml"/><Relationship Id="rId86" Type="http://schemas.openxmlformats.org/officeDocument/2006/relationships/slide" Target="slides/slide4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E536E-F966-4665-8C53-8A1E2850C9FD}" type="datetimeFigureOut">
              <a:rPr lang="en-US" smtClean="0"/>
              <a:pPr/>
              <a:t>8/15/2016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01E261-773D-4BDA-B207-04F5099CDD9F}" type="slidenum">
              <a:rPr lang="en-US" smtClean="0"/>
              <a:pPr/>
              <a:t>‹#›</a:t>
            </a:fld>
            <a:endParaRPr lang="en-US" dirty="0"/>
          </a:p>
        </p:txBody>
      </p:sp>
    </p:spTree>
    <p:extLst>
      <p:ext uri="{BB962C8B-B14F-4D97-AF65-F5344CB8AC3E}">
        <p14:creationId xmlns:p14="http://schemas.microsoft.com/office/powerpoint/2010/main" val="23154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dmission.universityofcalifornia.edu/counselors/files/apply-online-transf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admission.universityofcalifornia.edu/counselors/files/apply-online-transfer.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dmission.universityofcalifornia.edu/campuses/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Thank you for taking time to learn</a:t>
            </a:r>
            <a:r>
              <a:rPr lang="en-US" sz="800" baseline="0" dirty="0" smtClean="0">
                <a:latin typeface="Arial" pitchFamily="34" charset="0"/>
                <a:cs typeface="Arial" pitchFamily="34" charset="0"/>
              </a:rPr>
              <a:t> about the UC admission application and revie</a:t>
            </a:r>
            <a:r>
              <a:rPr lang="en-US" sz="800" dirty="0" smtClean="0">
                <a:latin typeface="Arial" pitchFamily="34" charset="0"/>
                <a:cs typeface="Arial" pitchFamily="34" charset="0"/>
              </a:rPr>
              <a:t>w helpful tips so that applicants can best present themselves.</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This presentation is for students who are applying as transfers</a:t>
            </a:r>
            <a:r>
              <a:rPr lang="en-US" sz="800" baseline="0" dirty="0" smtClean="0">
                <a:latin typeface="Arial" pitchFamily="34" charset="0"/>
                <a:cs typeface="Arial" pitchFamily="34" charset="0"/>
              </a:rPr>
              <a:t> applicants. </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To complete the UC</a:t>
            </a:r>
            <a:r>
              <a:rPr lang="en-US" sz="800" baseline="0" dirty="0" smtClean="0">
                <a:latin typeface="Arial" pitchFamily="34" charset="0"/>
                <a:cs typeface="Arial" pitchFamily="34" charset="0"/>
              </a:rPr>
              <a:t> online admission application, go to: https://universityofcalifornia.edu/apply</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defRPr/>
            </a:pPr>
            <a:r>
              <a:rPr lang="en-US" sz="800" dirty="0" smtClean="0">
                <a:latin typeface="Arial" pitchFamily="34" charset="0"/>
                <a:cs typeface="Arial" pitchFamily="34" charset="0"/>
              </a:rPr>
              <a:t>It is very important for students to thoroughly complete all sections of the application</a:t>
            </a:r>
            <a:r>
              <a:rPr lang="en-US" sz="800" baseline="0" dirty="0" smtClean="0">
                <a:latin typeface="Arial" pitchFamily="34" charset="0"/>
                <a:cs typeface="Arial" pitchFamily="34" charset="0"/>
              </a:rPr>
              <a:t> and to do so accurately. </a:t>
            </a:r>
            <a:r>
              <a:rPr lang="en-US" sz="800" dirty="0" smtClean="0">
                <a:latin typeface="Arial" pitchFamily="34" charset="0"/>
                <a:cs typeface="Arial" pitchFamily="34" charset="0"/>
              </a:rPr>
              <a:t>This is the opportunity to tell the admission staff about personal details that make each applicant unique. </a:t>
            </a: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rPr>
              <a:t>Begin by reading</a:t>
            </a:r>
            <a:r>
              <a:rPr lang="en-US" sz="800" baseline="0" dirty="0" smtClean="0">
                <a:latin typeface="Arial" pitchFamily="34" charset="0"/>
                <a:cs typeface="Arial" pitchFamily="34" charset="0"/>
              </a:rPr>
              <a:t> the Statement of Application Integrity. Click on the link on the log-in page of the application, or go to: admissions.universityofcalifornia.edu/docs/StatementOfIntegrity.pdf</a:t>
            </a:r>
          </a:p>
          <a:p>
            <a:pPr>
              <a:defRPr/>
            </a:pPr>
            <a:endParaRPr lang="en-US" sz="800" dirty="0" smtClean="0">
              <a:latin typeface="Arial" pitchFamily="34" charset="0"/>
              <a:cs typeface="Arial" pitchFamily="34" charset="0"/>
            </a:endParaRPr>
          </a:p>
          <a:p>
            <a:pPr>
              <a:defRPr/>
            </a:pPr>
            <a:r>
              <a:rPr lang="en-US" sz="800" b="1" u="sng" dirty="0" smtClean="0">
                <a:latin typeface="Arial" pitchFamily="34" charset="0"/>
                <a:cs typeface="Arial" pitchFamily="34" charset="0"/>
              </a:rPr>
              <a:t>Accurate Details: </a:t>
            </a:r>
          </a:p>
          <a:p>
            <a:pP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Academic History: MUST</a:t>
            </a:r>
            <a:r>
              <a:rPr lang="en-US" sz="800" baseline="0" dirty="0" smtClean="0">
                <a:latin typeface="Arial" pitchFamily="34" charset="0"/>
                <a:cs typeface="Arial" pitchFamily="34" charset="0"/>
              </a:rPr>
              <a:t> be accurately reported--all enrollment, every school/college, all courses and grades (even if a course was repeated, received academic renewal (AR), earned a grade of “Withdraw” (W) or “Not Passed/No Credit” (NP/NC) even if the applicant doesn’t think the course work is transferable, or older grades that are not reflective of current academic ability, etc.).  </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baseline="0" dirty="0" smtClean="0">
                <a:latin typeface="Arial" pitchFamily="34" charset="0"/>
                <a:cs typeface="Arial" pitchFamily="34" charset="0"/>
              </a:rPr>
              <a:t> If a student accepts an offer of admission, UC requires official academic records to verify the information reported.</a:t>
            </a:r>
            <a:r>
              <a:rPr lang="en-US" sz="800" dirty="0" smtClean="0">
                <a:latin typeface="Arial" pitchFamily="34" charset="0"/>
                <a:cs typeface="Arial" pitchFamily="34" charset="0"/>
              </a:rPr>
              <a:t> </a:t>
            </a:r>
          </a:p>
          <a:p>
            <a:pPr>
              <a:buFont typeface="Arial" pitchFamily="34" charset="0"/>
              <a:buNone/>
              <a:defRPr/>
            </a:pPr>
            <a:endParaRPr lang="en-US" sz="8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cs typeface="Arial" pitchFamily="34" charset="0"/>
              </a:rPr>
              <a:t> “Additional Comments” box in the Academic History section</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be used to provide detailed information or explanations about specific academic</a:t>
            </a:r>
            <a:r>
              <a:rPr lang="en-US" sz="800" baseline="0" dirty="0" smtClean="0">
                <a:latin typeface="Arial" pitchFamily="34" charset="0"/>
                <a:cs typeface="Arial" pitchFamily="34" charset="0"/>
              </a:rPr>
              <a:t> issues – declining grades, class availability issues, etc.</a:t>
            </a:r>
            <a:r>
              <a:rPr lang="en-US" sz="80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Examination scores: report results for AP/IB exams already</a:t>
            </a:r>
            <a:r>
              <a:rPr lang="en-US" sz="800" baseline="0" dirty="0" smtClean="0">
                <a:latin typeface="Arial" pitchFamily="34" charset="0"/>
                <a:cs typeface="Arial" pitchFamily="34" charset="0"/>
              </a:rPr>
              <a:t> completed.</a:t>
            </a:r>
          </a:p>
          <a:p>
            <a:pPr>
              <a:buFont typeface="Arial" pitchFamily="34" charset="0"/>
              <a:buNone/>
              <a:defRPr/>
            </a:pPr>
            <a:endParaRPr lang="en-US" sz="800" baseline="0" dirty="0" smtClean="0">
              <a:latin typeface="Arial" pitchFamily="34" charset="0"/>
              <a:cs typeface="Arial" pitchFamily="34" charset="0"/>
            </a:endParaRPr>
          </a:p>
          <a:p>
            <a:pPr>
              <a:buFont typeface="Arial" pitchFamily="34" charset="0"/>
              <a:buChar char="•"/>
              <a:defRPr/>
            </a:pP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Activities/Awards: Use the Worksheet in the Quick-start Guide for Applying to UC:</a:t>
            </a:r>
          </a:p>
          <a:p>
            <a:pPr>
              <a:buFont typeface="Arial" pitchFamily="34" charset="0"/>
              <a:buChar char="•"/>
              <a:defRPr/>
            </a:pPr>
            <a:endParaRPr lang="en-US" sz="8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dirty="0" smtClean="0">
                <a:latin typeface="Arial" pitchFamily="34" charset="0"/>
                <a:cs typeface="Arial" pitchFamily="34" charset="0"/>
                <a:hlinkClick r:id="rId3" action="ppaction://hlinkfile"/>
              </a:rPr>
              <a:t>Transfer</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3"/>
              </a:rPr>
              <a:t>admission.universityofcalifornia.edu/counselors/files/apply-online-transfer.pdf</a:t>
            </a:r>
            <a:endParaRPr lang="en-US" sz="800" baseline="0" dirty="0" smtClean="0">
              <a:latin typeface="Arial" pitchFamily="34" charset="0"/>
              <a:cs typeface="Arial" pitchFamily="34" charset="0"/>
            </a:endParaRPr>
          </a:p>
          <a:p>
            <a:pPr>
              <a:buFont typeface="Arial" pitchFamily="34" charset="0"/>
              <a:buNone/>
              <a:defRPr/>
            </a:pPr>
            <a:endParaRPr lang="en-US" sz="800" dirty="0" smtClean="0">
              <a:latin typeface="Arial" pitchFamily="34" charset="0"/>
              <a:cs typeface="Arial" pitchFamily="34" charset="0"/>
            </a:endParaRPr>
          </a:p>
          <a:p>
            <a:pPr marL="628650" lvl="1" indent="-171450">
              <a:buFontTx/>
              <a:buChar char="-"/>
              <a:defRPr/>
            </a:pPr>
            <a:r>
              <a:rPr lang="en-US" sz="800" dirty="0" smtClean="0">
                <a:latin typeface="Arial" pitchFamily="34" charset="0"/>
                <a:cs typeface="Arial" pitchFamily="34" charset="0"/>
              </a:rPr>
              <a:t>Don’t abbreviate the names of clubs or awards:  Spell them out and explain your level of involvement.</a:t>
            </a:r>
          </a:p>
          <a:p>
            <a:pPr marL="628650" lvl="1" indent="-171450">
              <a:buFontTx/>
              <a:buChar char="-"/>
              <a:defRPr/>
            </a:pPr>
            <a:r>
              <a:rPr lang="en-US" sz="800" dirty="0" smtClean="0">
                <a:latin typeface="Arial" pitchFamily="34" charset="0"/>
                <a:cs typeface="Arial" pitchFamily="34" charset="0"/>
              </a:rPr>
              <a:t>Don’t list the same activity in multiple areas (for instance listing Honors Society in “Awards and Honors” and “Extracurricular Activities”), but make sure the</a:t>
            </a:r>
            <a:r>
              <a:rPr lang="en-US" sz="800" baseline="0" dirty="0" smtClean="0">
                <a:latin typeface="Arial" pitchFamily="34" charset="0"/>
                <a:cs typeface="Arial" pitchFamily="34" charset="0"/>
              </a:rPr>
              <a:t> most important</a:t>
            </a:r>
            <a:r>
              <a:rPr lang="en-US" sz="800" dirty="0" smtClean="0">
                <a:latin typeface="Arial" pitchFamily="34" charset="0"/>
                <a:cs typeface="Arial" pitchFamily="34" charset="0"/>
              </a:rPr>
              <a:t> activities are reflected in some way.</a:t>
            </a:r>
          </a:p>
          <a:p>
            <a:pPr marL="628650" lvl="1" indent="-171450">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applicant, for example,</a:t>
            </a:r>
            <a:r>
              <a:rPr lang="en-US" sz="800" dirty="0" smtClean="0">
                <a:latin typeface="Arial" pitchFamily="34" charset="0"/>
                <a:cs typeface="Arial" pitchFamily="34" charset="0"/>
              </a:rPr>
              <a:t> takes care of siblings or in other ways support their family which does not allow them to take part in as many activities outside the classroom, let UC admission staff know in the response to the personal insight questions. We understand that students are gaining valuable life experience and consider that as part of our comprehensive review. </a:t>
            </a:r>
          </a:p>
          <a:p>
            <a:pPr marL="628650" lvl="1" indent="-171450">
              <a:buFontTx/>
              <a:buChar char="-"/>
              <a:defRPr/>
            </a:pPr>
            <a:endParaRPr lang="en-US" sz="800" dirty="0" smtClean="0">
              <a:latin typeface="Arial" pitchFamily="34" charset="0"/>
              <a:cs typeface="Arial" pitchFamily="34" charset="0"/>
            </a:endParaRPr>
          </a:p>
          <a:p>
            <a:pPr marL="171450" lvl="0" indent="-171450">
              <a:buFontTx/>
              <a:buNone/>
              <a:defRPr/>
            </a:pPr>
            <a:r>
              <a:rPr lang="en-US" sz="800" dirty="0" smtClean="0">
                <a:latin typeface="Arial" pitchFamily="34" charset="0"/>
                <a:cs typeface="Arial" pitchFamily="34" charset="0"/>
              </a:rPr>
              <a:t>UC does verify information that</a:t>
            </a:r>
            <a:r>
              <a:rPr lang="en-US" sz="800" baseline="0" dirty="0" smtClean="0">
                <a:latin typeface="Arial" pitchFamily="34" charset="0"/>
                <a:cs typeface="Arial" pitchFamily="34" charset="0"/>
              </a:rPr>
              <a:t> students report on the application. It is critical that students do not misrepresent or falsify information, as this is a serious offense and will result in serious consequences. Honesty is the best policy.</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Tx/>
              <a:buChar char="•"/>
            </a:pPr>
            <a:r>
              <a:rPr lang="en-US" dirty="0" smtClean="0">
                <a:latin typeface="Arial" pitchFamily="34" charset="0"/>
              </a:rPr>
              <a:t> </a:t>
            </a:r>
            <a:r>
              <a:rPr lang="en-US" sz="800" dirty="0" smtClean="0">
                <a:latin typeface="Arial" pitchFamily="34" charset="0"/>
                <a:cs typeface="Arial" pitchFamily="34" charset="0"/>
              </a:rPr>
              <a:t>Students must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carefully complete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the entire application:</a:t>
            </a:r>
          </a:p>
          <a:p>
            <a:pPr marL="628650" lvl="1" indent="-171450">
              <a:buFontTx/>
              <a:buChar char="-"/>
            </a:pPr>
            <a:r>
              <a:rPr lang="en-US" sz="800" dirty="0" smtClean="0">
                <a:latin typeface="Arial" pitchFamily="34" charset="0"/>
                <a:cs typeface="Arial" pitchFamily="34" charset="0"/>
              </a:rPr>
              <a:t>Contact information --- including an email</a:t>
            </a:r>
            <a:r>
              <a:rPr lang="en-US" sz="800" baseline="0" dirty="0" smtClean="0">
                <a:latin typeface="Arial" pitchFamily="34" charset="0"/>
                <a:cs typeface="Arial" pitchFamily="34" charset="0"/>
              </a:rPr>
              <a:t> address which UC will use to communicate with the applicant </a:t>
            </a:r>
            <a:r>
              <a:rPr lang="en-US" sz="800" dirty="0" smtClean="0">
                <a:latin typeface="Arial" pitchFamily="34" charset="0"/>
              </a:rPr>
              <a:t>(preferably</a:t>
            </a:r>
            <a:r>
              <a:rPr lang="en-US" sz="800" baseline="0" dirty="0" smtClean="0">
                <a:latin typeface="Arial" pitchFamily="34" charset="0"/>
              </a:rPr>
              <a:t> one that identifies them instead of a “cute” or “non-distinct” name) and be sure </a:t>
            </a:r>
            <a:r>
              <a:rPr lang="en-US" sz="800" dirty="0" smtClean="0">
                <a:latin typeface="Arial" pitchFamily="34" charset="0"/>
              </a:rPr>
              <a:t>that they will check it regularly. </a:t>
            </a:r>
            <a:endParaRPr lang="en-US" sz="800" baseline="0" dirty="0" smtClean="0">
              <a:latin typeface="Arial" pitchFamily="34" charset="0"/>
              <a:cs typeface="Arial" pitchFamily="34" charset="0"/>
            </a:endParaRPr>
          </a:p>
          <a:p>
            <a:pPr marL="1085850" lvl="2" indent="-171450">
              <a:buFontTx/>
              <a:buChar char="-"/>
            </a:pPr>
            <a:r>
              <a:rPr lang="en-US" sz="800" baseline="0" dirty="0" smtClean="0">
                <a:latin typeface="Arial" pitchFamily="34" charset="0"/>
                <a:cs typeface="Arial" pitchFamily="34" charset="0"/>
              </a:rPr>
              <a:t>Students can also provide a phone number where they can receive text messages from the campuses</a:t>
            </a:r>
          </a:p>
          <a:p>
            <a:pPr marL="628650" lvl="1" indent="-171450">
              <a:buFontTx/>
              <a:buChar char="-"/>
            </a:pPr>
            <a:r>
              <a:rPr lang="en-US" sz="800" dirty="0" smtClean="0">
                <a:latin typeface="Arial" pitchFamily="34" charset="0"/>
                <a:cs typeface="Arial" pitchFamily="34" charset="0"/>
              </a:rPr>
              <a:t>Family background</a:t>
            </a:r>
            <a:r>
              <a:rPr lang="en-US" sz="800" baseline="0" dirty="0" smtClean="0">
                <a:latin typeface="Arial" pitchFamily="34" charset="0"/>
                <a:cs typeface="Arial" pitchFamily="34" charset="0"/>
              </a:rPr>
              <a:t> information is optional but may be helpful for UC to understand the context of resources and opportunities available to the student</a:t>
            </a:r>
            <a:endParaRPr lang="en-US" sz="800" dirty="0" smtClean="0">
              <a:latin typeface="Arial" pitchFamily="34" charset="0"/>
              <a:cs typeface="Arial" pitchFamily="34" charset="0"/>
            </a:endParaRPr>
          </a:p>
          <a:p>
            <a:endParaRPr lang="en-US" sz="80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rPr>
              <a:t> Campus selection: Make decisions wisely, apply broadly. </a:t>
            </a:r>
            <a:r>
              <a:rPr lang="en-US" sz="800" kern="1200" dirty="0" smtClean="0">
                <a:solidFill>
                  <a:schemeClr val="tx1"/>
                </a:solidFill>
                <a:latin typeface="+mn-lt"/>
                <a:ea typeface="+mn-ea"/>
                <a:cs typeface="+mn-cs"/>
              </a:rPr>
              <a:t>Information on each UC campus can be found at: admission.universityofcalifornia.edu/campuses/index.html.</a:t>
            </a:r>
            <a:endParaRPr lang="en-US" sz="800" dirty="0" smtClean="0">
              <a:latin typeface="Arial" pitchFamily="34" charset="0"/>
            </a:endParaRPr>
          </a:p>
          <a:p>
            <a:endParaRPr lang="en-US" sz="800" dirty="0" smtClean="0">
              <a:latin typeface="Arial" pitchFamily="34" charset="0"/>
            </a:endParaRPr>
          </a:p>
          <a:p>
            <a:pPr>
              <a:buFontTx/>
              <a:buChar char="•"/>
            </a:pPr>
            <a:r>
              <a:rPr lang="en-US" sz="800" dirty="0" smtClean="0">
                <a:latin typeface="Arial" pitchFamily="34" charset="0"/>
              </a:rPr>
              <a:t> Major selection: Transfer students must select a major</a:t>
            </a:r>
            <a:r>
              <a:rPr lang="en-US" sz="800" baseline="0" dirty="0" smtClean="0">
                <a:latin typeface="Arial" pitchFamily="34" charset="0"/>
              </a:rPr>
              <a:t>.  Major selection should be in conjunction with the coursework that the students has or will complete. Telling us about how the </a:t>
            </a:r>
            <a:r>
              <a:rPr lang="en-US" sz="800" dirty="0" smtClean="0">
                <a:latin typeface="Arial" pitchFamily="34" charset="0"/>
              </a:rPr>
              <a:t>interest</a:t>
            </a:r>
            <a:r>
              <a:rPr lang="en-US" sz="800" baseline="0" dirty="0" smtClean="0">
                <a:latin typeface="Arial" pitchFamily="34" charset="0"/>
              </a:rPr>
              <a:t> developed (courses, activities, volunteer work and/or employment related to the major) is very helpful. Any insight provided </a:t>
            </a:r>
            <a:r>
              <a:rPr lang="en-US" sz="800" dirty="0" smtClean="0">
                <a:latin typeface="Arial" pitchFamily="34" charset="0"/>
              </a:rPr>
              <a:t>helps</a:t>
            </a:r>
            <a:r>
              <a:rPr lang="en-US" sz="800" baseline="0" dirty="0" smtClean="0">
                <a:latin typeface="Arial" pitchFamily="34" charset="0"/>
              </a:rPr>
              <a:t> UC </a:t>
            </a:r>
            <a:r>
              <a:rPr lang="en-US" sz="800" dirty="0" smtClean="0">
                <a:latin typeface="Arial" pitchFamily="34" charset="0"/>
              </a:rPr>
              <a:t>admissions staff to better understand choices the student has made</a:t>
            </a:r>
            <a:r>
              <a:rPr lang="en-US" sz="800" baseline="0" dirty="0" smtClean="0">
                <a:latin typeface="Arial" pitchFamily="34" charset="0"/>
              </a:rPr>
              <a:t> </a:t>
            </a:r>
            <a:r>
              <a:rPr lang="en-US" sz="800" dirty="0" smtClean="0">
                <a:latin typeface="Arial" pitchFamily="34" charset="0"/>
              </a:rPr>
              <a:t>and helps provide context for the student’s achievements or extracurricular activities.</a:t>
            </a:r>
          </a:p>
          <a:p>
            <a:pPr>
              <a:buFontTx/>
              <a:buNone/>
            </a:pPr>
            <a:endParaRPr lang="en-US" sz="800" dirty="0" smtClean="0">
              <a:latin typeface="Arial" pitchFamily="34" charset="0"/>
            </a:endParaRPr>
          </a:p>
          <a:p>
            <a:pPr>
              <a:buFontTx/>
              <a:buChar char="•"/>
            </a:pPr>
            <a:r>
              <a:rPr lang="en-US" sz="800" baseline="0" dirty="0" smtClean="0">
                <a:latin typeface="Arial" pitchFamily="34" charset="0"/>
              </a:rPr>
              <a:t> </a:t>
            </a:r>
            <a:r>
              <a:rPr lang="en-US" sz="800" dirty="0" smtClean="0">
                <a:latin typeface="Arial" pitchFamily="34" charset="0"/>
              </a:rPr>
              <a:t>A fee waiver to apply to up to four campuses free of charge is available online at</a:t>
            </a:r>
            <a:r>
              <a:rPr lang="en-US" sz="800" baseline="0" dirty="0" smtClean="0">
                <a:latin typeface="Arial" pitchFamily="34" charset="0"/>
              </a:rPr>
              <a:t> the end of the application during the submission process</a:t>
            </a:r>
            <a:r>
              <a:rPr lang="en-US" sz="800" dirty="0" smtClean="0">
                <a:latin typeface="Arial" pitchFamily="34" charset="0"/>
              </a:rPr>
              <a:t> for applicants who meet the qualification criteria. More information is available on slide 40.</a:t>
            </a:r>
          </a:p>
          <a:p>
            <a:endParaRPr lang="en-US" sz="800" dirty="0" smtClean="0">
              <a:latin typeface="Arial" pitchFamily="34" charset="0"/>
            </a:endParaRPr>
          </a:p>
          <a:p>
            <a:pPr>
              <a:buFontTx/>
              <a:buChar char="•"/>
            </a:pPr>
            <a:r>
              <a:rPr lang="en-US" sz="800" dirty="0" smtClean="0">
                <a:latin typeface="Arial" pitchFamily="34" charset="0"/>
                <a:cs typeface="Arial" pitchFamily="34" charset="0"/>
              </a:rPr>
              <a:t> The application will automatically save information when “next” or “log-out” is clicked, but not when the</a:t>
            </a:r>
            <a:r>
              <a:rPr lang="en-US" sz="800" baseline="0" dirty="0" smtClean="0">
                <a:latin typeface="Arial" pitchFamily="34" charset="0"/>
                <a:cs typeface="Arial" pitchFamily="34" charset="0"/>
              </a:rPr>
              <a:t> browser is closed </a:t>
            </a:r>
            <a:r>
              <a:rPr lang="en-US" sz="800" dirty="0" smtClean="0">
                <a:latin typeface="Arial" pitchFamily="34" charset="0"/>
                <a:cs typeface="Arial" pitchFamily="34" charset="0"/>
              </a:rPr>
              <a:t>without clicking next or log-out; there is a 30-minute inactivity period after</a:t>
            </a:r>
            <a:r>
              <a:rPr lang="en-US" sz="800" baseline="0" dirty="0" smtClean="0">
                <a:latin typeface="Arial" pitchFamily="34" charset="0"/>
                <a:cs typeface="Arial" pitchFamily="34" charset="0"/>
              </a:rPr>
              <a:t> which</a:t>
            </a:r>
            <a:r>
              <a:rPr lang="en-US" sz="800" dirty="0" smtClean="0">
                <a:latin typeface="Arial" pitchFamily="34" charset="0"/>
                <a:cs typeface="Arial" pitchFamily="34" charset="0"/>
              </a:rPr>
              <a:t> the application system will automatically</a:t>
            </a:r>
            <a:r>
              <a:rPr lang="en-US" sz="800" baseline="0" dirty="0" smtClean="0">
                <a:latin typeface="Arial" pitchFamily="34" charset="0"/>
                <a:cs typeface="Arial" pitchFamily="34" charset="0"/>
              </a:rPr>
              <a:t> log-out.</a:t>
            </a:r>
            <a:endParaRPr lang="en-US" sz="8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9075" indent="-219075" eaLnBrk="1" hangingPunct="1">
              <a:defRPr/>
            </a:pPr>
            <a:r>
              <a:rPr lang="en-US" sz="800" b="1" u="sng" dirty="0" smtClean="0">
                <a:latin typeface="Arial" pitchFamily="34" charset="0"/>
                <a:cs typeface="Arial" pitchFamily="34" charset="0"/>
              </a:rPr>
              <a:t>Create Your Account</a:t>
            </a:r>
          </a:p>
          <a:p>
            <a:pPr marL="219075" indent="-219075" eaLnBrk="1" hangingPunct="1">
              <a:buFontTx/>
              <a:buChar char="•"/>
              <a:defRPr/>
            </a:pPr>
            <a:r>
              <a:rPr lang="en-US" sz="800" dirty="0" smtClean="0">
                <a:latin typeface="Arial" pitchFamily="34" charset="0"/>
                <a:cs typeface="Arial" pitchFamily="34" charset="0"/>
              </a:rPr>
              <a:t>New users must enter a unique e-mail address and password </a:t>
            </a:r>
          </a:p>
          <a:p>
            <a:pPr marL="219075" indent="-219075" eaLnBrk="1" hangingPunct="1">
              <a:buFontTx/>
              <a:buChar char="•"/>
              <a:defRPr/>
            </a:pPr>
            <a:r>
              <a:rPr lang="en-US" sz="800" dirty="0" smtClean="0">
                <a:latin typeface="Arial" pitchFamily="34" charset="0"/>
                <a:cs typeface="Arial" pitchFamily="34" charset="0"/>
              </a:rPr>
              <a:t>Applicants will use this same account if they apply again in the future</a:t>
            </a:r>
          </a:p>
          <a:p>
            <a:pPr marL="219075" indent="-219075" eaLnBrk="1" hangingPunct="1">
              <a:buFontTx/>
              <a:buChar char="•"/>
              <a:defRPr/>
            </a:pPr>
            <a:r>
              <a:rPr lang="en-US" sz="800" dirty="0" smtClean="0">
                <a:latin typeface="Arial" pitchFamily="34" charset="0"/>
                <a:cs typeface="Arial" pitchFamily="34" charset="0"/>
              </a:rPr>
              <a:t>If the</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family has multiple applicants or has future applicants, different e-mail addresses must be used for each applicant</a:t>
            </a:r>
          </a:p>
          <a:p>
            <a:pPr marL="219075" indent="-219075" eaLnBrk="1" hangingPunct="1">
              <a:buFontTx/>
              <a:buChar char="•"/>
              <a:defRPr/>
            </a:pPr>
            <a:r>
              <a:rPr lang="en-US" sz="800" dirty="0" smtClean="0">
                <a:latin typeface="Arial" pitchFamily="34" charset="0"/>
                <a:cs typeface="Arial" pitchFamily="34" charset="0"/>
              </a:rPr>
              <a:t>Passwords must be at least eight characters (and must have a combination of uppercase and lowercase letters, numbers and/or symbols)</a:t>
            </a:r>
          </a:p>
          <a:p>
            <a:pPr marL="219075" indent="-219075" eaLnBrk="1" hangingPunct="1">
              <a:buFontTx/>
              <a:buChar char="•"/>
              <a:defRPr/>
            </a:pPr>
            <a:r>
              <a:rPr lang="en-US" sz="800" dirty="0" smtClean="0">
                <a:latin typeface="Arial" pitchFamily="34" charset="0"/>
                <a:cs typeface="Arial" pitchFamily="34" charset="0"/>
              </a:rPr>
              <a:t>Create a secret question/answer combination that will be easily remembered </a:t>
            </a:r>
          </a:p>
          <a:p>
            <a:pPr marL="219075" indent="-219075" eaLnBrk="1" hangingPunct="1">
              <a:buFontTx/>
              <a:buChar char="•"/>
              <a:defRPr/>
            </a:pPr>
            <a:r>
              <a:rPr lang="en-US" sz="800" dirty="0" smtClean="0">
                <a:latin typeface="Arial" pitchFamily="34" charset="0"/>
                <a:cs typeface="Arial" pitchFamily="34" charset="0"/>
              </a:rPr>
              <a:t>Be sure to keep login information safe</a:t>
            </a:r>
          </a:p>
          <a:p>
            <a:pPr marL="219075" indent="-219075" eaLnBrk="1" hangingPunct="1">
              <a:buFontTx/>
              <a:buChar char="•"/>
              <a:defRPr/>
            </a:pPr>
            <a:r>
              <a:rPr lang="en-US" sz="800" dirty="0" smtClean="0">
                <a:latin typeface="Arial" pitchFamily="34" charset="0"/>
                <a:cs typeface="Arial" pitchFamily="34" charset="0"/>
              </a:rPr>
              <a:t>Once “Create a</a:t>
            </a:r>
            <a:r>
              <a:rPr lang="en-US" sz="800" baseline="0" dirty="0" smtClean="0">
                <a:latin typeface="Arial" pitchFamily="34" charset="0"/>
                <a:cs typeface="Arial" pitchFamily="34" charset="0"/>
              </a:rPr>
              <a:t> New </a:t>
            </a:r>
            <a:r>
              <a:rPr lang="en-US" sz="800" dirty="0" smtClean="0">
                <a:latin typeface="Arial" pitchFamily="34" charset="0"/>
                <a:cs typeface="Arial" pitchFamily="34" charset="0"/>
              </a:rPr>
              <a:t>Account” is complete, an e-mail confirming the start of your application will be sent</a:t>
            </a:r>
          </a:p>
          <a:p>
            <a:pPr marL="219075" indent="-219075" eaLnBrk="1" hangingPunct="1">
              <a:buFontTx/>
              <a:buChar char="•"/>
              <a:defRPr/>
            </a:pPr>
            <a:r>
              <a:rPr lang="en-US" sz="800" dirty="0" smtClean="0">
                <a:latin typeface="Arial" pitchFamily="34" charset="0"/>
                <a:cs typeface="Arial" pitchFamily="34" charset="0"/>
              </a:rPr>
              <a:t>Campuses use e-mail to send critical, time-sensitive correspondence to applicants, so provide an e-mail address that is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checked regularly and will be kept until enrolling in college </a:t>
            </a:r>
          </a:p>
          <a:p>
            <a:pPr marL="219075" indent="-219075" eaLnBrk="1" hangingPunct="1">
              <a:buFontTx/>
              <a:buChar char="•"/>
              <a:defRPr/>
            </a:pPr>
            <a:r>
              <a:rPr lang="en-US" sz="800" dirty="0" smtClean="0">
                <a:latin typeface="Arial" pitchFamily="34" charset="0"/>
                <a:cs typeface="Arial" pitchFamily="34" charset="0"/>
              </a:rPr>
              <a:t>Remember to adjust e-mail filters to accept mail from UC addresses</a:t>
            </a:r>
            <a:endParaRPr lang="en-US" sz="800" b="1" u="sng" dirty="0" smtClean="0">
              <a:latin typeface="Arial" pitchFamily="34" charset="0"/>
              <a:cs typeface="Arial" pitchFamily="34" charset="0"/>
            </a:endParaRPr>
          </a:p>
          <a:p>
            <a:pPr eaLnBrk="1" hangingPunct="1">
              <a:defRPr/>
            </a:pPr>
            <a:endParaRPr lang="en-US" sz="800" b="1"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Review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dirty="0" smtClean="0">
                <a:latin typeface="Arial" pitchFamily="34" charset="0"/>
                <a:cs typeface="Arial" pitchFamily="34" charset="0"/>
              </a:rPr>
              <a:t> </a:t>
            </a:r>
            <a:r>
              <a:rPr lang="en-US" sz="800" baseline="0" dirty="0" smtClean="0">
                <a:latin typeface="Arial" pitchFamily="34" charset="0"/>
                <a:cs typeface="Arial" pitchFamily="34" charset="0"/>
              </a:rPr>
              <a:t> </a:t>
            </a:r>
            <a:r>
              <a:rPr lang="en-US" sz="800" b="0" u="none" dirty="0" smtClean="0">
                <a:latin typeface="Arial" pitchFamily="34" charset="0"/>
                <a:cs typeface="Arial" pitchFamily="34" charset="0"/>
              </a:rPr>
              <a:t>Statement of Integrity </a:t>
            </a:r>
            <a:r>
              <a:rPr lang="en-US" sz="800" b="1" u="none" dirty="0" smtClean="0">
                <a:latin typeface="Arial" pitchFamily="34" charset="0"/>
                <a:cs typeface="Arial" pitchFamily="34" charset="0"/>
              </a:rPr>
              <a:t>before</a:t>
            </a:r>
            <a:r>
              <a:rPr lang="en-US" sz="800" b="0" u="none" baseline="0" dirty="0" smtClean="0">
                <a:latin typeface="Arial" pitchFamily="34" charset="0"/>
                <a:cs typeface="Arial" pitchFamily="34" charset="0"/>
              </a:rPr>
              <a:t> starting the application</a:t>
            </a:r>
            <a:endParaRPr lang="en-US" sz="800" b="1" u="sng" dirty="0" smtClean="0">
              <a:latin typeface="Arial" pitchFamily="34" charset="0"/>
              <a:cs typeface="Arial" pitchFamily="34" charset="0"/>
            </a:endParaRPr>
          </a:p>
          <a:p>
            <a:pPr eaLnBrk="1" hangingPunct="1">
              <a:buFontTx/>
              <a:buChar char="•"/>
              <a:defRPr/>
            </a:pPr>
            <a:r>
              <a:rPr lang="en-US" sz="800" dirty="0" smtClean="0">
                <a:latin typeface="Arial" pitchFamily="34" charset="0"/>
                <a:cs typeface="Arial" pitchFamily="34" charset="0"/>
              </a:rPr>
              <a:t>  Common questions on each page</a:t>
            </a:r>
          </a:p>
          <a:p>
            <a:pPr eaLnBrk="1" hangingPunct="1">
              <a:buFontTx/>
              <a:buChar char="•"/>
              <a:defRPr/>
            </a:pPr>
            <a:r>
              <a:rPr lang="en-US" sz="800" dirty="0" smtClean="0">
                <a:latin typeface="Arial" pitchFamily="34" charset="0"/>
                <a:cs typeface="Arial" pitchFamily="34" charset="0"/>
              </a:rPr>
              <a:t>  Open/closed majors  </a:t>
            </a:r>
          </a:p>
          <a:p>
            <a:pPr eaLnBrk="1" hangingPunct="1">
              <a:buFontTx/>
              <a:buChar char="•"/>
              <a:defRPr/>
            </a:pPr>
            <a:r>
              <a:rPr lang="en-US" sz="800" dirty="0" smtClean="0">
                <a:latin typeface="Arial" pitchFamily="34" charset="0"/>
                <a:cs typeface="Arial" pitchFamily="34" charset="0"/>
              </a:rPr>
              <a:t>  Downloadable “Apply Online to UC” brochure</a:t>
            </a:r>
          </a:p>
          <a:p>
            <a:pPr eaLnBrk="1" hangingPunct="1">
              <a:defRPr/>
            </a:pPr>
            <a:endParaRPr lang="en-US" sz="800" u="sng" dirty="0" smtClean="0">
              <a:latin typeface="Arial" pitchFamily="34" charset="0"/>
              <a:cs typeface="Arial" pitchFamily="34" charset="0"/>
            </a:endParaRPr>
          </a:p>
          <a:p>
            <a:pPr eaLnBrk="1" hangingPunct="1">
              <a:defRPr/>
            </a:pPr>
            <a:r>
              <a:rPr lang="en-US" sz="800" b="1" u="sng" dirty="0" smtClean="0">
                <a:latin typeface="Arial" pitchFamily="34" charset="0"/>
                <a:cs typeface="Arial" pitchFamily="34" charset="0"/>
              </a:rPr>
              <a:t>Log In</a:t>
            </a:r>
          </a:p>
          <a:p>
            <a:pPr eaLnBrk="1" hangingPunct="1">
              <a:buFontTx/>
              <a:buChar char="•"/>
              <a:defRPr/>
            </a:pPr>
            <a:r>
              <a:rPr lang="en-US" sz="800" dirty="0" smtClean="0">
                <a:latin typeface="Arial" pitchFamily="34" charset="0"/>
                <a:cs typeface="Arial" pitchFamily="34" charset="0"/>
              </a:rPr>
              <a:t>  First-time users start by clicking “New Account”</a:t>
            </a:r>
          </a:p>
          <a:p>
            <a:pPr eaLnBrk="1" hangingPunct="1">
              <a:buFontTx/>
              <a:buChar char="•"/>
              <a:defRPr/>
            </a:pPr>
            <a:r>
              <a:rPr lang="en-US" sz="800" dirty="0" smtClean="0">
                <a:latin typeface="Arial" pitchFamily="34" charset="0"/>
                <a:cs typeface="Arial" pitchFamily="34" charset="0"/>
              </a:rPr>
              <a:t>  On return visits, enter e-mail and password information under “Sign In”</a:t>
            </a: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rPr>
              <a:t>Navigating the Application</a:t>
            </a:r>
            <a:endParaRPr lang="en-US" sz="800" b="1" u="sng" dirty="0" smtClean="0">
              <a:solidFill>
                <a:srgbClr val="FF3300"/>
              </a:solidFill>
              <a:latin typeface="Arial" pitchFamily="34" charset="0"/>
            </a:endParaRPr>
          </a:p>
          <a:p>
            <a:pPr eaLnBrk="1" hangingPunct="1">
              <a:buFontTx/>
              <a:buChar char="•"/>
            </a:pPr>
            <a:r>
              <a:rPr lang="en-US" sz="800" dirty="0" smtClean="0">
                <a:latin typeface="Arial" pitchFamily="34" charset="0"/>
              </a:rPr>
              <a:t>  The highlighted step on the progress bar shows the current</a:t>
            </a:r>
            <a:r>
              <a:rPr lang="en-US" sz="800" baseline="0" dirty="0" smtClean="0">
                <a:latin typeface="Arial" pitchFamily="34" charset="0"/>
              </a:rPr>
              <a:t> section of the application the student is working on</a:t>
            </a:r>
            <a:endParaRPr lang="en-US" sz="800" dirty="0" smtClean="0">
              <a:latin typeface="Arial" pitchFamily="34" charset="0"/>
            </a:endParaRPr>
          </a:p>
          <a:p>
            <a:pPr eaLnBrk="1" hangingPunct="1">
              <a:buFontTx/>
              <a:buChar char="•"/>
            </a:pPr>
            <a:r>
              <a:rPr lang="en-US" sz="800" dirty="0" smtClean="0">
                <a:latin typeface="Arial" pitchFamily="34" charset="0"/>
              </a:rPr>
              <a:t>  Each page has an “Inside This Section” and “Questions” area</a:t>
            </a:r>
          </a:p>
          <a:p>
            <a:pPr eaLnBrk="1" hangingPunct="1">
              <a:buFontTx/>
              <a:buChar char="•"/>
            </a:pPr>
            <a:r>
              <a:rPr lang="en-US" sz="800" dirty="0" smtClean="0">
                <a:latin typeface="Arial" pitchFamily="34" charset="0"/>
              </a:rPr>
              <a:t>  Use the “Next” and “Previous” buttons on the bottom of the page to save and move through the application.  Don’t use the browser navigation (i.e. Internet Explorer, Firefox, Safari, Chrome).  </a:t>
            </a:r>
          </a:p>
          <a:p>
            <a:pPr eaLnBrk="1" hangingPunct="1">
              <a:buFontTx/>
              <a:buChar char="•"/>
            </a:pPr>
            <a:r>
              <a:rPr lang="en-US" sz="800" dirty="0" smtClean="0">
                <a:latin typeface="Arial" pitchFamily="34" charset="0"/>
              </a:rPr>
              <a:t>  After the first step has been completed, “Start Application,” click on any of the top navigation boxes or steps in “Inside This Section” to move to the next step or jump ahead.</a:t>
            </a:r>
          </a:p>
          <a:p>
            <a:pPr eaLnBrk="1" hangingPunct="1">
              <a:buFontTx/>
              <a:buChar char="•"/>
            </a:pPr>
            <a:r>
              <a:rPr lang="en-US" sz="800" dirty="0" smtClean="0">
                <a:latin typeface="Arial" pitchFamily="34" charset="0"/>
              </a:rPr>
              <a:t>  Navigating to another page will save your work</a:t>
            </a:r>
          </a:p>
          <a:p>
            <a:pPr eaLnBrk="1" hangingPunct="1">
              <a:buFontTx/>
              <a:buChar char="•"/>
            </a:pPr>
            <a:r>
              <a:rPr lang="en-US" sz="800" dirty="0" smtClean="0">
                <a:latin typeface="Arial" pitchFamily="34" charset="0"/>
              </a:rPr>
              <a:t>  If account information (e-mail, name, date of birth), needs to be changed/corrected</a:t>
            </a:r>
            <a:r>
              <a:rPr lang="en-US" sz="800" baseline="0" dirty="0" smtClean="0">
                <a:latin typeface="Arial" pitchFamily="34" charset="0"/>
              </a:rPr>
              <a:t> this </a:t>
            </a:r>
            <a:r>
              <a:rPr lang="en-US" sz="800" dirty="0" smtClean="0">
                <a:latin typeface="Arial" pitchFamily="34" charset="0"/>
              </a:rPr>
              <a:t>can be</a:t>
            </a:r>
            <a:r>
              <a:rPr lang="en-US" sz="800" baseline="0" dirty="0" smtClean="0">
                <a:latin typeface="Arial" pitchFamily="34" charset="0"/>
              </a:rPr>
              <a:t> done</a:t>
            </a:r>
            <a:r>
              <a:rPr lang="en-US" sz="800" dirty="0" smtClean="0">
                <a:latin typeface="Arial" pitchFamily="34" charset="0"/>
              </a:rPr>
              <a:t> this in “My UC application” section</a:t>
            </a:r>
            <a:r>
              <a:rPr lang="en-US" sz="800" baseline="0" dirty="0" smtClean="0">
                <a:latin typeface="Arial" pitchFamily="34" charset="0"/>
              </a:rPr>
              <a:t> at the top. </a:t>
            </a:r>
            <a:endParaRPr lang="en-US" sz="800" dirty="0" smtClean="0">
              <a:latin typeface="Arial" pitchFamily="34" charset="0"/>
            </a:endParaRPr>
          </a:p>
          <a:p>
            <a:pPr eaLnBrk="1" hangingPunct="1">
              <a:buFontTx/>
              <a:buChar char="•"/>
            </a:pPr>
            <a:r>
              <a:rPr lang="en-US" sz="800" dirty="0" smtClean="0">
                <a:latin typeface="Arial" pitchFamily="34" charset="0"/>
              </a:rPr>
              <a:t>  “Sign Out” stores the information entered </a:t>
            </a:r>
          </a:p>
          <a:p>
            <a:endParaRPr lang="en-US" sz="800"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smtClean="0">
                <a:latin typeface="Arial" pitchFamily="34" charset="0"/>
                <a:cs typeface="Arial" pitchFamily="34" charset="0"/>
              </a:rPr>
              <a:t>Term:</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Select the term for which you are applying for admission to UC. Note: most campuses and majors are open for the fall term only. It is important to review which programs will be available during the term in which you intend to apply. </a:t>
            </a:r>
          </a:p>
          <a:p>
            <a:endParaRPr lang="en-US" sz="800" b="0" baseline="0" dirty="0" smtClean="0">
              <a:latin typeface="Arial" pitchFamily="34" charset="0"/>
              <a:cs typeface="Arial" pitchFamily="34" charset="0"/>
            </a:endParaRPr>
          </a:p>
          <a:p>
            <a:r>
              <a:rPr lang="en-US" sz="800" b="1" baseline="0" dirty="0" smtClean="0">
                <a:latin typeface="Arial" pitchFamily="34" charset="0"/>
                <a:cs typeface="Arial" pitchFamily="34" charset="0"/>
              </a:rPr>
              <a:t>Level</a:t>
            </a:r>
            <a:r>
              <a:rPr lang="en-US" sz="800" b="0" baseline="0" dirty="0" smtClean="0">
                <a:latin typeface="Arial" pitchFamily="34" charset="0"/>
                <a:cs typeface="Arial" pitchFamily="34" charset="0"/>
              </a:rPr>
              <a:t>: Be sure to select the appropriate level for which you are applying. </a:t>
            </a:r>
            <a:r>
              <a:rPr lang="en-US" sz="800" b="0" i="0" kern="1200" dirty="0" smtClean="0">
                <a:solidFill>
                  <a:schemeClr val="tx1"/>
                </a:solidFill>
                <a:latin typeface="Arial" pitchFamily="34" charset="0"/>
                <a:ea typeface="+mn-ea"/>
                <a:cs typeface="Arial" pitchFamily="34" charset="0"/>
              </a:rPr>
              <a:t>You are a transfer student if you enrolled in a regular session at a college or university after high school (does</a:t>
            </a:r>
            <a:r>
              <a:rPr lang="en-US" sz="800" b="0" i="0" kern="1200" baseline="0" dirty="0" smtClean="0">
                <a:solidFill>
                  <a:schemeClr val="tx1"/>
                </a:solidFill>
                <a:latin typeface="Arial" pitchFamily="34" charset="0"/>
                <a:ea typeface="+mn-ea"/>
                <a:cs typeface="Arial" pitchFamily="34" charset="0"/>
              </a:rPr>
              <a:t> not include summer terms)</a:t>
            </a:r>
            <a:r>
              <a:rPr lang="en-US" sz="800" b="0" i="0" kern="1200" dirty="0" smtClean="0">
                <a:solidFill>
                  <a:schemeClr val="tx1"/>
                </a:solidFill>
                <a:latin typeface="Arial" pitchFamily="34" charset="0"/>
                <a:ea typeface="+mn-ea"/>
                <a:cs typeface="Arial" pitchFamily="34" charset="0"/>
              </a:rPr>
              <a:t>.</a:t>
            </a:r>
            <a:endParaRPr lang="en-US" sz="8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cs typeface="Arial" pitchFamily="34" charset="0"/>
              </a:rPr>
              <a:t>Citizenship</a:t>
            </a:r>
          </a:p>
          <a:p>
            <a:pPr eaLnBrk="1" hangingPunct="1">
              <a:buFontTx/>
              <a:buChar char="•"/>
            </a:pPr>
            <a:r>
              <a:rPr lang="en-US" sz="800" dirty="0" smtClean="0">
                <a:latin typeface="Arial" pitchFamily="34" charset="0"/>
                <a:cs typeface="Arial" pitchFamily="34" charset="0"/>
              </a:rPr>
              <a:t> You must select a country of citizenship or “No Selection” in the country drop-down.</a:t>
            </a:r>
          </a:p>
          <a:p>
            <a:pPr eaLnBrk="1" hangingPunct="1">
              <a:buFontTx/>
              <a:buChar char="•"/>
            </a:pPr>
            <a:r>
              <a:rPr lang="en-US" sz="800" dirty="0" smtClean="0">
                <a:latin typeface="Arial" pitchFamily="34" charset="0"/>
                <a:cs typeface="Arial" pitchFamily="34" charset="0"/>
              </a:rPr>
              <a:t> Applicants who choose a country other than the United States will have follow-up questions on permanent residency and/or visa status (students who choose “No Selection” will not have follow-up questions).</a:t>
            </a:r>
          </a:p>
          <a:p>
            <a:pPr eaLnBrk="1" hangingPunct="1">
              <a:buFontTx/>
              <a:buChar char="•"/>
            </a:pPr>
            <a:endParaRPr lang="en-US" sz="800" dirty="0" smtClean="0">
              <a:latin typeface="Arial" pitchFamily="34" charset="0"/>
              <a:cs typeface="Arial" pitchFamily="34" charset="0"/>
            </a:endParaRPr>
          </a:p>
          <a:p>
            <a:pPr eaLnBrk="1" hangingPunct="1">
              <a:buFontTx/>
              <a:buNone/>
            </a:pPr>
            <a:r>
              <a:rPr lang="en-US" sz="800" b="1" u="sng" dirty="0" smtClean="0">
                <a:latin typeface="Arial" pitchFamily="34" charset="0"/>
                <a:cs typeface="Arial" pitchFamily="34" charset="0"/>
              </a:rPr>
              <a:t>Undocumented Students</a:t>
            </a:r>
          </a:p>
          <a:p>
            <a:pPr eaLnBrk="1" hangingPunct="1">
              <a:buFont typeface="Arial" pitchFamily="34" charset="0"/>
              <a:buChar char="•"/>
            </a:pPr>
            <a:r>
              <a:rPr lang="en-US" sz="800" b="0" u="none" dirty="0" smtClean="0">
                <a:latin typeface="Arial" pitchFamily="34" charset="0"/>
                <a:cs typeface="Arial" pitchFamily="34" charset="0"/>
              </a:rPr>
              <a:t> For</a:t>
            </a:r>
            <a:r>
              <a:rPr lang="en-US" sz="800" b="0" u="none" baseline="0" dirty="0" smtClean="0">
                <a:latin typeface="Arial" pitchFamily="34" charset="0"/>
                <a:cs typeface="Arial" pitchFamily="34" charset="0"/>
              </a:rPr>
              <a:t> country of citizenship, select “No Selection” and do not enter a social security number. </a:t>
            </a:r>
            <a:endParaRPr lang="en-US" sz="800" b="0" u="none" dirty="0" smtClean="0">
              <a:latin typeface="Arial" pitchFamily="34" charset="0"/>
              <a:cs typeface="Arial" pitchFamily="34" charset="0"/>
            </a:endParaRPr>
          </a:p>
          <a:p>
            <a:pPr>
              <a:buFontTx/>
              <a:buChar char="•"/>
            </a:pPr>
            <a:endParaRPr lang="en-US" sz="800" baseline="0" dirty="0" smtClean="0">
              <a:latin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u="sng" dirty="0" smtClean="0">
                <a:latin typeface="Arial" pitchFamily="34" charset="0"/>
                <a:cs typeface="Arial" pitchFamily="34" charset="0"/>
              </a:rPr>
              <a:t>Social Security Number (SSN)</a:t>
            </a:r>
            <a:endParaRPr lang="en-US" sz="800" baseline="0" dirty="0" smtClean="0">
              <a:latin typeface="Arial" pitchFamily="34" charset="0"/>
            </a:endParaRPr>
          </a:p>
          <a:p>
            <a:pPr>
              <a:buFontTx/>
              <a:buChar char="•"/>
            </a:pPr>
            <a:r>
              <a:rPr lang="en-US" sz="800" baseline="0" dirty="0" smtClean="0">
                <a:latin typeface="Arial" pitchFamily="34" charset="0"/>
              </a:rPr>
              <a:t> </a:t>
            </a:r>
            <a:r>
              <a:rPr lang="en-US" sz="300" baseline="0" dirty="0" smtClean="0">
                <a:latin typeface="Arial" pitchFamily="34" charset="0"/>
                <a:cs typeface="Arial" pitchFamily="34" charset="0"/>
              </a:rPr>
              <a:t>All applicants who have a social security number (SSN) are required to enter it here. </a:t>
            </a:r>
          </a:p>
          <a:p>
            <a:pPr>
              <a:buFontTx/>
              <a:buChar char="•"/>
            </a:pPr>
            <a:r>
              <a:rPr lang="en-US" sz="300" b="1" baseline="0" dirty="0" smtClean="0">
                <a:latin typeface="Arial" pitchFamily="34" charset="0"/>
                <a:cs typeface="Arial" pitchFamily="34" charset="0"/>
              </a:rPr>
              <a:t> </a:t>
            </a:r>
            <a:r>
              <a:rPr lang="en-US" sz="300" b="1" dirty="0" smtClean="0">
                <a:latin typeface="Arial" pitchFamily="34" charset="0"/>
                <a:cs typeface="Arial" pitchFamily="34" charset="0"/>
              </a:rPr>
              <a:t>Deferred Action for Childhood Arrivals (DACA)</a:t>
            </a:r>
          </a:p>
          <a:p>
            <a:r>
              <a:rPr lang="en-US" sz="300" b="0" dirty="0" smtClean="0">
                <a:latin typeface="Arial" pitchFamily="34" charset="0"/>
                <a:cs typeface="Arial" pitchFamily="34" charset="0"/>
              </a:rPr>
              <a:t>	Enter a valid</a:t>
            </a:r>
            <a:r>
              <a:rPr lang="en-US" sz="300" b="0" baseline="0" dirty="0" smtClean="0">
                <a:latin typeface="Arial" pitchFamily="34" charset="0"/>
                <a:cs typeface="Arial" pitchFamily="34" charset="0"/>
              </a:rPr>
              <a:t> SSN, SSN for work purposes, or ITIN if available. Otherwise, leave it blank. </a:t>
            </a:r>
            <a:endParaRPr lang="en-US" sz="300" b="0" dirty="0" smtClean="0">
              <a:latin typeface="Arial" pitchFamily="34" charset="0"/>
              <a:cs typeface="Arial" pitchFamily="34" charset="0"/>
            </a:endParaRPr>
          </a:p>
          <a:p>
            <a:pPr>
              <a:buFontTx/>
              <a:buNone/>
            </a:pPr>
            <a:endParaRPr lang="en-US" sz="300" dirty="0" smtClean="0">
              <a:latin typeface="Arial" pitchFamily="34" charset="0"/>
              <a:cs typeface="Arial" pitchFamily="34" charset="0"/>
            </a:endParaRPr>
          </a:p>
          <a:p>
            <a:pPr>
              <a:buFontTx/>
              <a:buChar char="•"/>
            </a:pPr>
            <a:r>
              <a:rPr lang="en-US" sz="300" dirty="0" smtClean="0">
                <a:latin typeface="Arial" pitchFamily="34" charset="0"/>
                <a:cs typeface="Arial" pitchFamily="34" charset="0"/>
              </a:rPr>
              <a:t> If an applicant does not have a SSN, he/she may skip that item.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300" dirty="0" smtClean="0">
                <a:latin typeface="Arial" pitchFamily="34" charset="0"/>
                <a:cs typeface="Arial" pitchFamily="34" charset="0"/>
              </a:rPr>
              <a:t> We use the SSN to accurately and reliably merge test</a:t>
            </a:r>
            <a:r>
              <a:rPr lang="en-US" sz="300" baseline="0" dirty="0" smtClean="0">
                <a:latin typeface="Arial" pitchFamily="34" charset="0"/>
                <a:cs typeface="Arial" pitchFamily="34" charset="0"/>
              </a:rPr>
              <a:t> </a:t>
            </a:r>
            <a:r>
              <a:rPr lang="en-US" sz="300" dirty="0" smtClean="0">
                <a:latin typeface="Arial" pitchFamily="34" charset="0"/>
                <a:cs typeface="Arial" pitchFamily="34" charset="0"/>
              </a:rPr>
              <a:t>scores and</a:t>
            </a:r>
            <a:r>
              <a:rPr lang="en-US" sz="300" baseline="0" dirty="0" smtClean="0">
                <a:latin typeface="Arial" pitchFamily="34" charset="0"/>
                <a:cs typeface="Arial" pitchFamily="34" charset="0"/>
              </a:rPr>
              <a:t> </a:t>
            </a:r>
            <a:r>
              <a:rPr lang="en-US" sz="300" dirty="0" smtClean="0">
                <a:latin typeface="Arial" pitchFamily="34" charset="0"/>
                <a:cs typeface="Arial" pitchFamily="34" charset="0"/>
              </a:rPr>
              <a:t>the federal</a:t>
            </a:r>
            <a:r>
              <a:rPr lang="en-US" sz="300" baseline="0" dirty="0" smtClean="0">
                <a:latin typeface="Arial" pitchFamily="34" charset="0"/>
                <a:cs typeface="Arial" pitchFamily="34" charset="0"/>
              </a:rPr>
              <a:t> financial aid application</a:t>
            </a:r>
            <a:r>
              <a:rPr lang="en-US" sz="300" dirty="0" smtClean="0">
                <a:latin typeface="Arial" pitchFamily="34" charset="0"/>
                <a:cs typeface="Arial" pitchFamily="34" charset="0"/>
              </a:rPr>
              <a:t> with the admission application.</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300" baseline="0" dirty="0" smtClean="0">
                <a:latin typeface="Arial" pitchFamily="34" charset="0"/>
                <a:cs typeface="Arial" pitchFamily="34" charset="0"/>
              </a:rPr>
              <a:t> </a:t>
            </a:r>
            <a:r>
              <a:rPr lang="en-US" sz="300" dirty="0" smtClean="0">
                <a:latin typeface="Arial" pitchFamily="34" charset="0"/>
                <a:cs typeface="Arial" pitchFamily="34" charset="0"/>
              </a:rPr>
              <a:t>SSN,</a:t>
            </a:r>
            <a:r>
              <a:rPr lang="en-US" sz="300" baseline="0" dirty="0" smtClean="0">
                <a:latin typeface="Arial" pitchFamily="34" charset="0"/>
                <a:cs typeface="Arial" pitchFamily="34" charset="0"/>
              </a:rPr>
              <a:t> </a:t>
            </a:r>
            <a:r>
              <a:rPr lang="en-US" sz="300" dirty="0" smtClean="0">
                <a:latin typeface="Arial" pitchFamily="34" charset="0"/>
                <a:cs typeface="Arial" pitchFamily="34" charset="0"/>
              </a:rPr>
              <a:t>SSN for work purposes</a:t>
            </a:r>
            <a:r>
              <a:rPr lang="en-US" sz="300" baseline="0" dirty="0" smtClean="0">
                <a:latin typeface="Arial" pitchFamily="34" charset="0"/>
                <a:cs typeface="Arial" pitchFamily="34" charset="0"/>
              </a:rPr>
              <a:t> and ITIN numbers are</a:t>
            </a:r>
            <a:r>
              <a:rPr lang="en-US" sz="300" dirty="0" smtClean="0">
                <a:latin typeface="Arial" pitchFamily="34" charset="0"/>
                <a:cs typeface="Arial" pitchFamily="34" charset="0"/>
              </a:rPr>
              <a:t> encrypted and kept secure.</a:t>
            </a:r>
          </a:p>
          <a:p>
            <a:pPr>
              <a:buFontTx/>
              <a:buChar char="•"/>
            </a:pPr>
            <a:endParaRPr lang="en-US" sz="800"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rPr>
              <a:t>Choosing a Major</a:t>
            </a:r>
          </a:p>
          <a:p>
            <a:pPr eaLnBrk="1" hangingPunct="1">
              <a:buFontTx/>
              <a:buChar char="•"/>
            </a:pPr>
            <a:r>
              <a:rPr lang="en-US" sz="800" baseline="0" dirty="0" smtClean="0">
                <a:latin typeface="Arial" pitchFamily="34" charset="0"/>
              </a:rPr>
              <a:t> Students </a:t>
            </a:r>
            <a:r>
              <a:rPr lang="en-US" sz="800" dirty="0" smtClean="0">
                <a:latin typeface="Arial" pitchFamily="34" charset="0"/>
              </a:rPr>
              <a:t>must select a major for each campus to</a:t>
            </a:r>
            <a:r>
              <a:rPr lang="en-US" sz="800" baseline="0" dirty="0" smtClean="0">
                <a:latin typeface="Arial" pitchFamily="34" charset="0"/>
              </a:rPr>
              <a:t> which they are applying. Undeclared/Undecided is generally not an option for junior transfers.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rPr>
              <a:t> The online application displays which majors are open/closed to that</a:t>
            </a:r>
            <a:r>
              <a:rPr lang="en-US" sz="800" baseline="0" dirty="0" smtClean="0">
                <a:latin typeface="Arial" pitchFamily="34" charset="0"/>
              </a:rPr>
              <a:t> particular</a:t>
            </a:r>
            <a:r>
              <a:rPr lang="en-US" sz="800" dirty="0" smtClean="0">
                <a:latin typeface="Arial" pitchFamily="34" charset="0"/>
              </a:rPr>
              <a:t> applicant level.  </a:t>
            </a:r>
          </a:p>
          <a:p>
            <a:pPr marL="0" marR="0"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rPr>
              <a:t> Hovering over certain colleges/majors</a:t>
            </a:r>
            <a:r>
              <a:rPr lang="en-US" sz="800" baseline="0" dirty="0" smtClean="0">
                <a:latin typeface="Arial" pitchFamily="34" charset="0"/>
              </a:rPr>
              <a:t> may cause </a:t>
            </a:r>
            <a:r>
              <a:rPr lang="en-US" sz="800" dirty="0" smtClean="0">
                <a:latin typeface="Arial" pitchFamily="34" charset="0"/>
              </a:rPr>
              <a:t>additional information to appear.</a:t>
            </a:r>
          </a:p>
          <a:p>
            <a:pPr eaLnBrk="1" hangingPunct="1">
              <a:buFontTx/>
              <a:buChar char="•"/>
            </a:pPr>
            <a:r>
              <a:rPr lang="en-US" sz="800" dirty="0" smtClean="0">
                <a:latin typeface="Arial" pitchFamily="34" charset="0"/>
              </a:rPr>
              <a:t> Select an alternate major if available (alternate majors are not available at Berkeley or Santa Cruz), or select “No Alternate Major” at bottom of the list if the</a:t>
            </a:r>
            <a:r>
              <a:rPr lang="en-US" sz="800" baseline="0" dirty="0" smtClean="0">
                <a:latin typeface="Arial" pitchFamily="34" charset="0"/>
              </a:rPr>
              <a:t> applicant chooses not to select one.</a:t>
            </a:r>
            <a:endParaRPr lang="en-US" sz="800" dirty="0" smtClean="0">
              <a:latin typeface="Arial" pitchFamily="34" charset="0"/>
            </a:endParaRPr>
          </a:p>
          <a:p>
            <a:pPr lvl="1" eaLnBrk="1" hangingPunct="1">
              <a:buFontTx/>
              <a:buChar char="•"/>
            </a:pPr>
            <a:r>
              <a:rPr lang="en-US" sz="800" dirty="0" smtClean="0">
                <a:latin typeface="Arial" pitchFamily="34" charset="0"/>
              </a:rPr>
              <a:t> If a campus is unable to offer you a place in your</a:t>
            </a:r>
            <a:r>
              <a:rPr lang="en-US" sz="800" baseline="0" dirty="0" smtClean="0">
                <a:latin typeface="Arial" pitchFamily="34" charset="0"/>
              </a:rPr>
              <a:t> first-choice major, they may consider you for an alternate major—be sure the alternate major is in a subject area that you really want to study.</a:t>
            </a:r>
            <a:endParaRPr lang="en-US" sz="800" dirty="0" smtClean="0">
              <a:latin typeface="Arial" pitchFamily="34" charset="0"/>
            </a:endParaRPr>
          </a:p>
          <a:p>
            <a:pPr eaLnBrk="1" hangingPunct="1">
              <a:buFontTx/>
              <a:buChar char="•"/>
            </a:pPr>
            <a:r>
              <a:rPr lang="en-US" sz="800" dirty="0" smtClean="0">
                <a:latin typeface="Arial" pitchFamily="34" charset="0"/>
              </a:rPr>
              <a:t> After selecting major/alternate major, scroll to bottom of the page and click “Next”.</a:t>
            </a:r>
          </a:p>
          <a:p>
            <a:pPr eaLnBrk="1" hangingPunct="1">
              <a:buFontTx/>
              <a:buChar char="•"/>
            </a:pPr>
            <a:r>
              <a:rPr lang="en-US" sz="800" dirty="0" smtClean="0">
                <a:latin typeface="Arial" pitchFamily="34" charset="0"/>
              </a:rPr>
              <a:t> Repeat steps for each campus selected.</a:t>
            </a:r>
          </a:p>
          <a:p>
            <a:pPr eaLnBrk="1" hangingPunct="1">
              <a:buFontTx/>
              <a:buChar char="•"/>
            </a:pPr>
            <a:r>
              <a:rPr lang="en-US" sz="800" dirty="0" smtClean="0">
                <a:latin typeface="Arial" pitchFamily="34" charset="0"/>
              </a:rPr>
              <a:t> If most of the majors are closed, it may be that the student has selected the incorrect applicant level or the open filing period has ended.</a:t>
            </a:r>
          </a:p>
          <a:p>
            <a:endParaRPr lang="en-US" sz="800" b="1"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sz="800" b="1" u="sng" dirty="0" smtClean="0">
                <a:latin typeface="Arial" pitchFamily="34" charset="0"/>
                <a:cs typeface="Arial" pitchFamily="34" charset="0"/>
              </a:rPr>
              <a:t>San Diego Colleges</a:t>
            </a:r>
          </a:p>
          <a:p>
            <a:pPr marL="183081" indent="-183081" eaLnBrk="1" hangingPunct="1">
              <a:buFontTx/>
              <a:buChar char="•"/>
              <a:defRPr/>
            </a:pPr>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 is</a:t>
            </a:r>
            <a:r>
              <a:rPr lang="en-US" sz="800" dirty="0" smtClean="0">
                <a:latin typeface="Arial" pitchFamily="34" charset="0"/>
                <a:cs typeface="Arial" pitchFamily="34" charset="0"/>
              </a:rPr>
              <a:t> applying to UC San Diego, they</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rank the colleges in order of preference to have the best chance of assignment to the college of their</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choice</a:t>
            </a:r>
          </a:p>
          <a:p>
            <a:pPr marL="183081" indent="-183081" eaLnBrk="1" hangingPunct="1">
              <a:buFontTx/>
              <a:buChar char="•"/>
              <a:defRPr/>
            </a:pPr>
            <a:r>
              <a:rPr lang="en-US" sz="800" dirty="0" smtClean="0">
                <a:latin typeface="Arial" pitchFamily="34" charset="0"/>
                <a:cs typeface="Arial" pitchFamily="34" charset="0"/>
              </a:rPr>
              <a:t>The</a:t>
            </a:r>
            <a:r>
              <a:rPr lang="en-US" sz="800" baseline="0" dirty="0" smtClean="0">
                <a:latin typeface="Arial" pitchFamily="34" charset="0"/>
                <a:cs typeface="Arial" pitchFamily="34" charset="0"/>
              </a:rPr>
              <a:t> order of ra</a:t>
            </a:r>
            <a:r>
              <a:rPr lang="en-US" sz="800" dirty="0" smtClean="0">
                <a:latin typeface="Arial" pitchFamily="34" charset="0"/>
                <a:cs typeface="Arial" pitchFamily="34" charset="0"/>
              </a:rPr>
              <a:t>nking of colleges does not affect the</a:t>
            </a:r>
            <a:r>
              <a:rPr lang="en-US" sz="800" baseline="0" dirty="0" smtClean="0">
                <a:latin typeface="Arial" pitchFamily="34" charset="0"/>
                <a:cs typeface="Arial" pitchFamily="34" charset="0"/>
              </a:rPr>
              <a:t> chances for</a:t>
            </a:r>
            <a:r>
              <a:rPr lang="en-US" sz="800" dirty="0" smtClean="0">
                <a:latin typeface="Arial" pitchFamily="34" charset="0"/>
                <a:cs typeface="Arial" pitchFamily="34" charset="0"/>
              </a:rPr>
              <a:t> admission to UC San Diego</a:t>
            </a:r>
          </a:p>
          <a:p>
            <a:pPr marL="183081" indent="-183081" eaLnBrk="1" hangingPunct="1">
              <a:buFontTx/>
              <a:buChar char="•"/>
              <a:defRPr/>
            </a:pPr>
            <a:r>
              <a:rPr lang="en-US" sz="800" dirty="0" smtClean="0">
                <a:latin typeface="Arial" pitchFamily="34" charset="0"/>
                <a:cs typeface="Arial" pitchFamily="34" charset="0"/>
              </a:rPr>
              <a:t>Boxes to rank the colleges only appear once the</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clicks the “Learn about UCSD colleges” link (opens a pop up window).  Students</a:t>
            </a:r>
            <a:r>
              <a:rPr lang="en-US" sz="800" baseline="0" dirty="0" smtClean="0">
                <a:latin typeface="Arial" pitchFamily="34" charset="0"/>
                <a:cs typeface="Arial" pitchFamily="34" charset="0"/>
              </a:rPr>
              <a:t> should be</a:t>
            </a:r>
            <a:r>
              <a:rPr lang="en-US" sz="800" dirty="0" smtClean="0">
                <a:latin typeface="Arial" pitchFamily="34" charset="0"/>
                <a:cs typeface="Arial" pitchFamily="34" charset="0"/>
              </a:rPr>
              <a:t> sure to carefully read the</a:t>
            </a:r>
            <a:r>
              <a:rPr lang="en-US" sz="800" baseline="0" dirty="0" smtClean="0">
                <a:latin typeface="Arial" pitchFamily="34" charset="0"/>
                <a:cs typeface="Arial" pitchFamily="34" charset="0"/>
              </a:rPr>
              <a:t> information provided to understand the </a:t>
            </a:r>
            <a:r>
              <a:rPr lang="en-US" sz="800" i="1" baseline="0" dirty="0" smtClean="0">
                <a:solidFill>
                  <a:srgbClr val="FF0000"/>
                </a:solidFill>
                <a:latin typeface="Arial" pitchFamily="34" charset="0"/>
                <a:cs typeface="Arial" pitchFamily="34" charset="0"/>
              </a:rPr>
              <a:t>“theme” </a:t>
            </a:r>
            <a:r>
              <a:rPr lang="en-US" sz="800" baseline="0" dirty="0" smtClean="0">
                <a:latin typeface="Arial" pitchFamily="34" charset="0"/>
                <a:cs typeface="Arial" pitchFamily="34" charset="0"/>
              </a:rPr>
              <a:t>of each college at UC San Diego</a:t>
            </a:r>
            <a:endParaRPr lang="en-US" sz="800" dirty="0" smtClean="0">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1" u="sng" dirty="0" smtClean="0">
                <a:latin typeface="Arial" pitchFamily="34" charset="0"/>
              </a:rPr>
              <a:t>Scholarship Opportunities</a:t>
            </a:r>
          </a:p>
          <a:p>
            <a:pPr eaLnBrk="1" hangingPunct="1"/>
            <a:r>
              <a:rPr lang="en-US" sz="800" dirty="0" smtClean="0">
                <a:latin typeface="Arial" pitchFamily="34" charset="0"/>
                <a:cs typeface="Arial" pitchFamily="34" charset="0"/>
              </a:rPr>
              <a:t>“Restricted” scholarships are available to students with backgrounds or career goals that meet the criteria of the scholarship. </a:t>
            </a:r>
            <a:r>
              <a:rPr lang="en-US" sz="800" dirty="0" smtClean="0">
                <a:latin typeface="Arial" pitchFamily="34" charset="0"/>
              </a:rPr>
              <a:t>There are about 230 scholarships, with a dozen new scholarships this year. To be considered for these scholarships, students need to:</a:t>
            </a:r>
          </a:p>
          <a:p>
            <a:pPr eaLnBrk="1" hangingPunct="1">
              <a:buFontTx/>
              <a:buChar char="•"/>
            </a:pPr>
            <a:r>
              <a:rPr lang="en-US" sz="800" dirty="0" smtClean="0">
                <a:latin typeface="Arial" pitchFamily="34" charset="0"/>
              </a:rPr>
              <a:t> Open each scholarship category to see the expanded list</a:t>
            </a:r>
          </a:p>
          <a:p>
            <a:pPr eaLnBrk="1" hangingPunct="1">
              <a:buFontTx/>
              <a:buChar char="•"/>
            </a:pPr>
            <a:r>
              <a:rPr lang="en-US" sz="800" dirty="0" smtClean="0">
                <a:latin typeface="Arial" pitchFamily="34" charset="0"/>
              </a:rPr>
              <a:t> Review each scholarship and select if a characteristic applies to them</a:t>
            </a:r>
          </a:p>
          <a:p>
            <a:pPr eaLnBrk="1" hangingPunct="1">
              <a:buFontTx/>
              <a:buChar char="•"/>
            </a:pPr>
            <a:r>
              <a:rPr lang="en-US" sz="800" dirty="0" smtClean="0">
                <a:latin typeface="Arial" pitchFamily="34" charset="0"/>
              </a:rPr>
              <a:t> Select up to 16 choices</a:t>
            </a:r>
          </a:p>
          <a:p>
            <a:pPr eaLnBrk="1" hangingPunct="1">
              <a:buFontTx/>
              <a:buChar char="•"/>
            </a:pPr>
            <a:r>
              <a:rPr lang="en-US" sz="800" dirty="0" smtClean="0">
                <a:latin typeface="Arial" pitchFamily="34" charset="0"/>
              </a:rPr>
              <a:t> Scroll to bottom and click “Next” to save the</a:t>
            </a:r>
            <a:r>
              <a:rPr lang="en-US" sz="800" baseline="0" dirty="0" smtClean="0">
                <a:latin typeface="Arial" pitchFamily="34" charset="0"/>
              </a:rPr>
              <a:t> </a:t>
            </a:r>
            <a:r>
              <a:rPr lang="en-US" sz="800" dirty="0" smtClean="0">
                <a:latin typeface="Arial" pitchFamily="34" charset="0"/>
              </a:rPr>
              <a:t>selections</a:t>
            </a:r>
          </a:p>
          <a:p>
            <a:pPr eaLnBrk="1" hangingPunct="1">
              <a:buFontTx/>
              <a:buChar char="•"/>
            </a:pPr>
            <a:r>
              <a:rPr lang="en-US" sz="800" dirty="0" smtClean="0">
                <a:latin typeface="Arial" pitchFamily="34" charset="0"/>
              </a:rPr>
              <a:t> Research other campus-based scholarships in the link provided</a:t>
            </a:r>
          </a:p>
          <a:p>
            <a:endParaRPr lang="en-US" sz="800" b="1"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This presentation covers the topics</a:t>
            </a:r>
            <a:r>
              <a:rPr lang="en-US" sz="800" baseline="0" dirty="0" smtClean="0">
                <a:latin typeface="Arial" pitchFamily="34" charset="0"/>
                <a:cs typeface="Arial" pitchFamily="34" charset="0"/>
              </a:rPr>
              <a:t> indicated above.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2563" indent="-182563" eaLnBrk="1" hangingPunct="1"/>
            <a:r>
              <a:rPr lang="en-US" sz="800" b="1" u="sng" dirty="0" smtClean="0">
                <a:latin typeface="Arial" pitchFamily="34" charset="0"/>
                <a:cs typeface="Arial" pitchFamily="34" charset="0"/>
              </a:rPr>
              <a:t>Family Size and Income</a:t>
            </a:r>
          </a:p>
          <a:p>
            <a:pPr marL="182563" indent="-182563" eaLnBrk="1" hangingPunct="1">
              <a:buFontTx/>
              <a:buChar char="•"/>
            </a:pPr>
            <a:r>
              <a:rPr lang="en-US" sz="800" dirty="0" smtClean="0">
                <a:latin typeface="Arial" pitchFamily="34" charset="0"/>
                <a:cs typeface="Arial" pitchFamily="34" charset="0"/>
              </a:rPr>
              <a:t>Information about a</a:t>
            </a:r>
            <a:r>
              <a:rPr lang="en-US" sz="800" baseline="0" dirty="0" smtClean="0">
                <a:latin typeface="Arial" pitchFamily="34" charset="0"/>
                <a:cs typeface="Arial" pitchFamily="34" charset="0"/>
              </a:rPr>
              <a:t> student’s income,</a:t>
            </a:r>
            <a:r>
              <a:rPr lang="en-US" sz="800" dirty="0" smtClean="0">
                <a:latin typeface="Arial" pitchFamily="34" charset="0"/>
                <a:cs typeface="Arial" pitchFamily="34" charset="0"/>
              </a:rPr>
              <a:t> family size,</a:t>
            </a:r>
            <a:r>
              <a:rPr lang="en-US" sz="800" baseline="0" dirty="0" smtClean="0">
                <a:latin typeface="Arial" pitchFamily="34" charset="0"/>
                <a:cs typeface="Arial" pitchFamily="34" charset="0"/>
              </a:rPr>
              <a:t> and </a:t>
            </a:r>
            <a:r>
              <a:rPr lang="en-US" sz="800" dirty="0" smtClean="0">
                <a:latin typeface="Arial" pitchFamily="34" charset="0"/>
                <a:cs typeface="Arial" pitchFamily="34" charset="0"/>
              </a:rPr>
              <a:t>parents/guardian’s education</a:t>
            </a:r>
            <a:r>
              <a:rPr lang="en-US" sz="800" baseline="0" dirty="0" smtClean="0">
                <a:latin typeface="Arial" pitchFamily="34" charset="0"/>
                <a:cs typeface="Arial" pitchFamily="34" charset="0"/>
              </a:rPr>
              <a:t> and income, </a:t>
            </a:r>
            <a:r>
              <a:rPr lang="en-US" sz="800" dirty="0" smtClean="0">
                <a:latin typeface="Arial" pitchFamily="34" charset="0"/>
                <a:cs typeface="Arial" pitchFamily="34" charset="0"/>
              </a:rPr>
              <a:t>is used to provide contextual information about the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home environment and for the application fee waiver.</a:t>
            </a:r>
          </a:p>
          <a:p>
            <a:pPr marL="182563" marR="0" indent="-182563"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cs typeface="Arial" pitchFamily="34" charset="0"/>
              </a:rPr>
              <a:t>Students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can correct income information before the application is submitted (not after), but cannot resubmit for fee waiver based on revised information.</a:t>
            </a:r>
          </a:p>
          <a:p>
            <a:pPr marL="182563" indent="-182563" eaLnBrk="1" hangingPunct="1">
              <a:buFontTx/>
              <a:buChar char="•"/>
            </a:pPr>
            <a:r>
              <a:rPr lang="en-US" sz="800" dirty="0" smtClean="0">
                <a:latin typeface="Arial" pitchFamily="34" charset="0"/>
                <a:cs typeface="Arial" pitchFamily="34" charset="0"/>
              </a:rPr>
              <a:t>This information will </a:t>
            </a:r>
            <a:r>
              <a:rPr lang="en-US" sz="800" u="sng" dirty="0" smtClean="0">
                <a:latin typeface="Arial" pitchFamily="34" charset="0"/>
                <a:cs typeface="Arial" pitchFamily="34" charset="0"/>
              </a:rPr>
              <a:t>not</a:t>
            </a:r>
            <a:r>
              <a:rPr lang="en-US" sz="800" dirty="0" smtClean="0">
                <a:latin typeface="Arial" pitchFamily="34" charset="0"/>
                <a:cs typeface="Arial" pitchFamily="34" charset="0"/>
              </a:rPr>
              <a:t> be used to determine residency status or financial aid.</a:t>
            </a:r>
          </a:p>
          <a:p>
            <a:pPr marL="182563" indent="-182563" eaLnBrk="1" hangingPunct="1">
              <a:buFontTx/>
              <a:buNone/>
            </a:pPr>
            <a:endParaRPr lang="en-US" sz="800" dirty="0" smtClean="0">
              <a:latin typeface="Arial" pitchFamily="34" charset="0"/>
              <a:cs typeface="Arial" pitchFamily="34" charset="0"/>
            </a:endParaRPr>
          </a:p>
          <a:p>
            <a:pPr marL="182563" indent="-182563" eaLnBrk="1" hangingPunct="1"/>
            <a:r>
              <a:rPr lang="en-US" sz="800" b="1" u="sng" dirty="0" smtClean="0">
                <a:latin typeface="Arial" pitchFamily="34" charset="0"/>
                <a:cs typeface="Arial" pitchFamily="34" charset="0"/>
              </a:rPr>
              <a:t>Additional</a:t>
            </a:r>
            <a:r>
              <a:rPr lang="en-US" sz="800" b="1" u="sng" baseline="0" dirty="0" smtClean="0">
                <a:latin typeface="Arial" pitchFamily="34" charset="0"/>
                <a:cs typeface="Arial" pitchFamily="34" charset="0"/>
              </a:rPr>
              <a:t> </a:t>
            </a:r>
            <a:r>
              <a:rPr lang="en-US" sz="800" b="1" u="sng" dirty="0" smtClean="0">
                <a:latin typeface="Arial" pitchFamily="34" charset="0"/>
                <a:cs typeface="Arial" pitchFamily="34" charset="0"/>
              </a:rPr>
              <a:t>Circumstances</a:t>
            </a:r>
          </a:p>
          <a:p>
            <a:pPr marL="182563" indent="-182563" eaLnBrk="1" hangingPunct="1">
              <a:buFontTx/>
              <a:buChar char="•"/>
            </a:pPr>
            <a:r>
              <a:rPr lang="en-US" sz="800" dirty="0" smtClean="0">
                <a:latin typeface="Arial" pitchFamily="34" charset="0"/>
                <a:cs typeface="Arial" pitchFamily="34" charset="0"/>
              </a:rPr>
              <a:t>More information for foster youth is available on the UC Counselor’s website.</a:t>
            </a:r>
          </a:p>
          <a:p>
            <a:pPr marL="182563" indent="-182563" eaLnBrk="1" hangingPunct="1">
              <a:buFontTx/>
              <a:buChar char="•"/>
            </a:pPr>
            <a:r>
              <a:rPr lang="en-US" sz="800" dirty="0" smtClean="0">
                <a:latin typeface="Arial" pitchFamily="34" charset="0"/>
                <a:cs typeface="Arial" pitchFamily="34" charset="0"/>
              </a:rPr>
              <a:t>Applicants interested in the Educational Opportunity Program (EOP) which provides support services</a:t>
            </a:r>
            <a:r>
              <a:rPr lang="en-US" sz="800" baseline="0" dirty="0" smtClean="0">
                <a:latin typeface="Arial" pitchFamily="34" charset="0"/>
                <a:cs typeface="Arial" pitchFamily="34" charset="0"/>
              </a:rPr>
              <a:t> while a student is enrolled at UC, </a:t>
            </a:r>
            <a:r>
              <a:rPr lang="en-US" sz="800" dirty="0" smtClean="0">
                <a:latin typeface="Arial" pitchFamily="34" charset="0"/>
                <a:cs typeface="Arial" pitchFamily="34" charset="0"/>
              </a:rPr>
              <a:t>will need to provide a brief statement, as well as parent education and income information.  To be clear, EOP is not an admission process.  If you are offered</a:t>
            </a:r>
            <a:r>
              <a:rPr lang="en-US" sz="800" baseline="0" dirty="0" smtClean="0">
                <a:latin typeface="Arial" pitchFamily="34" charset="0"/>
                <a:cs typeface="Arial" pitchFamily="34" charset="0"/>
              </a:rPr>
              <a:t> and accept an offer of admission, you may received information from the campus’ EOP office.  Unlike the CSU system, at UC there is no separate admission process for students who are interested in EOP.</a:t>
            </a:r>
            <a:endParaRPr lang="en-US" sz="800" dirty="0" smtClean="0">
              <a:latin typeface="Arial" pitchFamily="34" charset="0"/>
              <a:cs typeface="Arial" pitchFamily="34" charset="0"/>
            </a:endParaRPr>
          </a:p>
          <a:p>
            <a:endParaRPr lang="en-US" sz="800" b="1" dirty="0" smtClean="0">
              <a:latin typeface="Arial" pitchFamily="34" charset="0"/>
              <a:cs typeface="Arial" pitchFamily="34" charset="0"/>
            </a:endParaRPr>
          </a:p>
          <a:p>
            <a:endParaRPr lang="en-US" b="1"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It is important that students have all transcripts (academic records) from all schools they have attended since the</a:t>
            </a:r>
            <a:r>
              <a:rPr lang="en-US" sz="800" baseline="0" dirty="0" smtClean="0">
                <a:latin typeface="Arial" pitchFamily="34" charset="0"/>
                <a:cs typeface="Arial" pitchFamily="34" charset="0"/>
              </a:rPr>
              <a:t> end of high school. The courses/grades entered must exactly match the official academic record.  </a:t>
            </a:r>
          </a:p>
          <a:p>
            <a:endParaRPr lang="en-US" sz="800" baseline="0" dirty="0" smtClean="0">
              <a:latin typeface="Arial" pitchFamily="34" charset="0"/>
              <a:cs typeface="Arial" pitchFamily="34" charset="0"/>
            </a:endParaRPr>
          </a:p>
          <a:p>
            <a:r>
              <a:rPr lang="en-US" sz="800" baseline="0" dirty="0" smtClean="0">
                <a:latin typeface="Arial" pitchFamily="34" charset="0"/>
                <a:cs typeface="Arial" pitchFamily="34" charset="0"/>
              </a:rPr>
              <a:t>[Note: For freshman/sophomore transfers, in the few situations in which a campus may accept such applications, you must also have your high school academic records available.]</a:t>
            </a:r>
          </a:p>
          <a:p>
            <a:endParaRPr lang="en-US" sz="800" baseline="0" dirty="0" smtClean="0">
              <a:latin typeface="Arial" pitchFamily="34" charset="0"/>
              <a:cs typeface="Arial" pitchFamily="34" charset="0"/>
            </a:endParaRPr>
          </a:p>
          <a:p>
            <a:r>
              <a:rPr lang="en-US" sz="800" baseline="0" dirty="0" smtClean="0">
                <a:latin typeface="Arial" pitchFamily="34" charset="0"/>
                <a:cs typeface="Arial" pitchFamily="34" charset="0"/>
              </a:rPr>
              <a:t>To begin this section, </a:t>
            </a:r>
            <a:r>
              <a:rPr lang="en-US" sz="800" baseline="0" dirty="0" smtClean="0"/>
              <a:t>the applicant must have their records in front of them.</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For applicants who have entered</a:t>
            </a:r>
            <a:r>
              <a:rPr lang="en-US" sz="800" baseline="0" dirty="0" smtClean="0">
                <a:latin typeface="Arial" pitchFamily="34" charset="0"/>
                <a:ea typeface="ＭＳ Ｐゴシック"/>
                <a:cs typeface="ＭＳ Ｐゴシック"/>
              </a:rPr>
              <a:t> their academic information into the UC Transfer Admission Planner, we have a feature in the application where the coursework is complete and accurate and can be imported into the application for admission. The</a:t>
            </a:r>
            <a:r>
              <a:rPr lang="en-US" sz="800" b="0" i="0" kern="1200" dirty="0" smtClean="0">
                <a:solidFill>
                  <a:schemeClr val="tx1"/>
                </a:solidFill>
                <a:latin typeface="+mn-lt"/>
                <a:ea typeface="+mn-ea"/>
                <a:cs typeface="+mn-cs"/>
              </a:rPr>
              <a:t> information is updated daily each</a:t>
            </a:r>
            <a:r>
              <a:rPr lang="en-US" sz="800" b="0" i="0" kern="1200" baseline="0" dirty="0" smtClean="0">
                <a:solidFill>
                  <a:schemeClr val="tx1"/>
                </a:solidFill>
                <a:latin typeface="+mn-lt"/>
                <a:ea typeface="+mn-ea"/>
                <a:cs typeface="+mn-cs"/>
              </a:rPr>
              <a:t> morning </a:t>
            </a:r>
            <a:r>
              <a:rPr lang="en-US" sz="800" b="0" i="0" kern="1200" dirty="0" smtClean="0">
                <a:solidFill>
                  <a:schemeClr val="tx1"/>
                </a:solidFill>
                <a:latin typeface="+mn-lt"/>
                <a:ea typeface="+mn-ea"/>
                <a:cs typeface="+mn-cs"/>
              </a:rPr>
              <a:t>with the previous day's data. Changes made today in UC TAP will not be reflected in the data imported on the same day.</a:t>
            </a:r>
            <a:endParaRPr lang="en-US" sz="800" baseline="0" dirty="0" smtClean="0">
              <a:latin typeface="Arial" pitchFamily="34" charset="0"/>
              <a:ea typeface="ＭＳ Ｐゴシック"/>
              <a:cs typeface="ＭＳ Ｐゴシック"/>
            </a:endParaRPr>
          </a:p>
          <a:p>
            <a:endParaRPr lang="en-US" sz="800" baseline="0" dirty="0" smtClean="0">
              <a:latin typeface="Arial" pitchFamily="34" charset="0"/>
              <a:ea typeface="ＭＳ Ｐゴシック"/>
              <a:cs typeface="ＭＳ Ｐゴシック"/>
            </a:endParaRPr>
          </a:p>
          <a:p>
            <a:r>
              <a:rPr lang="en-US" sz="800" baseline="0" dirty="0" smtClean="0">
                <a:latin typeface="Arial" pitchFamily="34" charset="0"/>
                <a:ea typeface="ＭＳ Ｐゴシック"/>
                <a:cs typeface="ＭＳ Ｐゴシック"/>
              </a:rPr>
              <a:t>In order to import the coursework, applicants must use their UC TAP ID and email address from the UC TAP account.</a:t>
            </a:r>
            <a:endParaRPr lang="en-US" sz="800" dirty="0" smtClean="0">
              <a:latin typeface="Arial" pitchFamily="34" charset="0"/>
              <a:ea typeface="ＭＳ Ｐゴシック"/>
              <a:cs typeface="ＭＳ Ｐゴシック"/>
            </a:endParaRPr>
          </a:p>
          <a:p>
            <a:endParaRPr lang="en-US" sz="800" b="1"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Transfer applicants must provide the dates of attendance for the last high school attended and diploma or certificate information, if applicable.  Once this information is added, all the school information will appear in a table for review and editing.  </a:t>
            </a: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Transfer applicants must provide the dates of attendance for all colleges attended, term system, and diploma or certificate information.  Once this information is added, all the school information will appear in a table for review and editing.</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Dates of attendance should be entered as consecutive dates even if enrollment was interrupted</a:t>
            </a:r>
            <a:r>
              <a:rPr lang="en-US" sz="800" baseline="0" dirty="0" smtClean="0">
                <a:latin typeface="Arial" pitchFamily="34" charset="0"/>
                <a:ea typeface="ＭＳ Ｐゴシック"/>
                <a:cs typeface="ＭＳ Ｐゴシック"/>
              </a:rPr>
              <a:t> i.e. first month/year of attendance through the last month/year of attendance.</a:t>
            </a:r>
            <a:endParaRPr lang="en-US" sz="800" dirty="0" smtClean="0">
              <a:latin typeface="Arial" pitchFamily="34" charset="0"/>
              <a:ea typeface="ＭＳ Ｐゴシック"/>
              <a:cs typeface="ＭＳ Ｐゴシック"/>
            </a:endParaRP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Students earning the Associate for Transfer degree will provide this information here along with the name of the major .</a:t>
            </a:r>
          </a:p>
          <a:p>
            <a:pPr eaLnBrk="1" hangingPunct="1"/>
            <a:endParaRPr lang="en-US" sz="800" dirty="0" smtClean="0">
              <a:latin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smtClean="0">
                <a:latin typeface="Arial" pitchFamily="34" charset="0"/>
                <a:ea typeface="ＭＳ Ｐゴシック"/>
                <a:cs typeface="ＭＳ Ｐゴシック"/>
              </a:rPr>
              <a:t>For California Community College students:</a:t>
            </a:r>
          </a:p>
          <a:p>
            <a:r>
              <a:rPr lang="en-US" sz="800" dirty="0" smtClean="0">
                <a:latin typeface="Arial" pitchFamily="34" charset="0"/>
                <a:ea typeface="ＭＳ Ｐゴシック"/>
                <a:cs typeface="ＭＳ Ｐゴシック"/>
              </a:rPr>
              <a:t>The</a:t>
            </a:r>
            <a:r>
              <a:rPr lang="en-US" sz="800" baseline="0" dirty="0" smtClean="0">
                <a:latin typeface="Arial" pitchFamily="34" charset="0"/>
                <a:ea typeface="ＭＳ Ｐゴシック"/>
                <a:cs typeface="ＭＳ Ｐゴシック"/>
              </a:rPr>
              <a:t> t</a:t>
            </a:r>
            <a:r>
              <a:rPr lang="en-US" sz="800" dirty="0" smtClean="0">
                <a:latin typeface="Arial" pitchFamily="34" charset="0"/>
                <a:ea typeface="ＭＳ Ｐゴシック"/>
                <a:cs typeface="ＭＳ Ｐゴシック"/>
              </a:rPr>
              <a:t>ransferable course lists </a:t>
            </a:r>
            <a:r>
              <a:rPr lang="en-US" sz="800" baseline="0" dirty="0" smtClean="0">
                <a:latin typeface="Arial" pitchFamily="34" charset="0"/>
                <a:ea typeface="ＭＳ Ｐゴシック"/>
                <a:cs typeface="ＭＳ Ｐゴシック"/>
              </a:rPr>
              <a:t> for </a:t>
            </a:r>
            <a:r>
              <a:rPr lang="en-US" sz="800" dirty="0" smtClean="0">
                <a:latin typeface="Arial" pitchFamily="34" charset="0"/>
                <a:ea typeface="ＭＳ Ｐゴシック"/>
                <a:cs typeface="ＭＳ Ｐゴシック"/>
              </a:rPr>
              <a:t>California Communit</a:t>
            </a:r>
            <a:r>
              <a:rPr lang="en-US" sz="800" baseline="0" dirty="0" smtClean="0">
                <a:latin typeface="Arial" pitchFamily="34" charset="0"/>
                <a:ea typeface="ＭＳ Ｐゴシック"/>
                <a:cs typeface="ＭＳ Ｐゴシック"/>
              </a:rPr>
              <a:t>y colleges are pulled directly from the ASSIST database - assist.org.</a:t>
            </a:r>
          </a:p>
          <a:p>
            <a:r>
              <a:rPr lang="en-US" sz="800" baseline="0" dirty="0" smtClean="0">
                <a:latin typeface="Arial" pitchFamily="34" charset="0"/>
                <a:ea typeface="ＭＳ Ｐゴシック"/>
                <a:cs typeface="ＭＳ Ｐゴシック"/>
              </a:rPr>
              <a:t>Each department can be expanded to display the courses by clicking on the plus (+).</a:t>
            </a:r>
          </a:p>
          <a:p>
            <a:pPr eaLnBrk="1" hangingPunct="1"/>
            <a:endParaRPr lang="en-US" sz="800" dirty="0" smtClean="0">
              <a:latin typeface="Arial" pitchFamily="34" charset="0"/>
            </a:endParaRPr>
          </a:p>
          <a:p>
            <a:pPr eaLnBrk="1" hangingPunct="1"/>
            <a:r>
              <a:rPr lang="en-US" sz="800" b="1" dirty="0" smtClean="0">
                <a:latin typeface="Arial" pitchFamily="34" charset="0"/>
              </a:rPr>
              <a:t>For non-</a:t>
            </a:r>
            <a:r>
              <a:rPr lang="en-US" sz="800" b="1" dirty="0" smtClean="0">
                <a:latin typeface="Arial" pitchFamily="34" charset="0"/>
                <a:ea typeface="ＭＳ Ｐゴシック"/>
                <a:cs typeface="ＭＳ Ｐゴシック"/>
              </a:rPr>
              <a:t>California Community College </a:t>
            </a:r>
            <a:r>
              <a:rPr lang="en-US" sz="800" b="1" dirty="0" smtClean="0">
                <a:latin typeface="Arial" pitchFamily="34" charset="0"/>
              </a:rPr>
              <a:t>students:</a:t>
            </a:r>
            <a:endParaRPr lang="en-US" sz="800" b="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latin typeface="Arial" pitchFamily="34" charset="0"/>
              </a:rPr>
              <a:t>UC does not have transferrable</a:t>
            </a:r>
            <a:r>
              <a:rPr lang="en-US" sz="800" b="0" baseline="0" dirty="0" smtClean="0">
                <a:latin typeface="Arial" pitchFamily="34" charset="0"/>
              </a:rPr>
              <a:t> course lists for colleges/universities other than California community colleges, so students must to enter coursework manually.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0" baseline="0" dirty="0" smtClean="0">
              <a:latin typeface="Arial" pitchFamily="34" charset="0"/>
              <a:ea typeface="ＭＳ Ｐゴシック"/>
              <a:cs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1" baseline="0" dirty="0" smtClean="0">
                <a:latin typeface="Arial" pitchFamily="34" charset="0"/>
                <a:ea typeface="ＭＳ Ｐゴシック"/>
                <a:cs typeface="ＭＳ Ｐゴシック"/>
              </a:rPr>
              <a:t>For all students: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ＭＳ Ｐゴシック"/>
              </a:rPr>
              <a:t>Students should enter all courses taken even if they believe they are not transferable, whether or not they want credit for them, whether or not they believe the “old grades” are not reflective of their current academic abilities, they received an Academic Renewal (AR) or Incomplete (I) grade, they withdrew from the course, or they later repeated the course.  Missing information may be viewed as falsification and result in cancellation of the application.</a:t>
            </a:r>
            <a:endParaRPr lang="en-US" sz="800" dirty="0" smtClean="0">
              <a:latin typeface="Arial" pitchFamily="34" charset="0"/>
              <a:ea typeface="ＭＳ Ｐゴシック"/>
              <a:cs typeface="ＭＳ Ｐゴシック"/>
            </a:endParaRPr>
          </a:p>
          <a:p>
            <a:pPr eaLnBrk="1" hangingPunct="1"/>
            <a:endParaRPr lang="en-US" sz="800" b="1" dirty="0" smtClean="0">
              <a:latin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800" b="0" dirty="0" smtClean="0">
                <a:latin typeface="Arial" pitchFamily="34" charset="0"/>
              </a:rPr>
              <a:t>If</a:t>
            </a:r>
            <a:r>
              <a:rPr lang="en-US" sz="800" b="0" baseline="0" dirty="0" smtClean="0">
                <a:latin typeface="Arial" pitchFamily="34" charset="0"/>
              </a:rPr>
              <a:t> the coursework a student entered indicates that the student has met the minimum English (2 courses) and math  (1 course) requirements for transfer to UC, they will not see this screen. However, if student’s coursework appears to be missing a required English or math course, they will need to indicate their plan to complete these courses on this screen. </a:t>
            </a:r>
          </a:p>
          <a:p>
            <a:pPr eaLnBrk="1" hangingPunct="1"/>
            <a:endParaRPr lang="en-US" sz="800" b="0" baseline="0" dirty="0" smtClean="0">
              <a:latin typeface="Arial" pitchFamily="34" charset="0"/>
            </a:endParaRPr>
          </a:p>
          <a:p>
            <a:pPr eaLnBrk="1" hangingPunct="1"/>
            <a:endParaRPr lang="en-US" b="0" dirty="0" smtClean="0">
              <a:latin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b="0" baseline="0" dirty="0" smtClean="0">
                <a:latin typeface="Arial" pitchFamily="34" charset="0"/>
              </a:rPr>
              <a:t>Admission staff will look to this section for an explanation of abnormalities in a student’s academic record. For example, a break in attendance, poor grades in a particular course or year, </a:t>
            </a:r>
            <a:r>
              <a:rPr lang="en-US" sz="800" b="0" baseline="0" dirty="0" smtClean="0">
                <a:latin typeface="Arial" pitchFamily="34" charset="0"/>
                <a:cs typeface="Arial" pitchFamily="34" charset="0"/>
              </a:rPr>
              <a:t>or explaining something specific about the school environment/policies that affect the academic record and/or choices for classes. </a:t>
            </a:r>
            <a:r>
              <a:rPr lang="en-US" sz="800" b="0" dirty="0" smtClean="0">
                <a:latin typeface="Arial" pitchFamily="34" charset="0"/>
              </a:rPr>
              <a:t>The additional</a:t>
            </a:r>
            <a:r>
              <a:rPr lang="en-US" sz="800" b="0" baseline="0" dirty="0" smtClean="0">
                <a:latin typeface="Arial" pitchFamily="34" charset="0"/>
              </a:rPr>
              <a:t> comments in the academic history section should not be used as an extension of the personal insight questions. </a:t>
            </a:r>
            <a:endParaRPr lang="en-US" sz="800" b="0" dirty="0" smtClean="0">
              <a:latin typeface="Arial" pitchFamily="34" charset="0"/>
            </a:endParaRPr>
          </a:p>
          <a:p>
            <a:pPr eaLnBrk="1" hangingPunct="1"/>
            <a:endParaRPr lang="en-US" sz="800" b="1" dirty="0" smtClean="0">
              <a:latin typeface="Arial" pitchFamily="34" charset="0"/>
              <a:cs typeface="Arial" pitchFamily="34" charset="0"/>
            </a:endParaRPr>
          </a:p>
          <a:p>
            <a:pPr eaLnBrk="1" hangingPunct="1"/>
            <a:endParaRPr lang="en-US" sz="800" b="0" dirty="0" smtClean="0">
              <a:latin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There are five categories</a:t>
            </a:r>
            <a:r>
              <a:rPr lang="en-US" sz="800" baseline="0" dirty="0" smtClean="0">
                <a:latin typeface="Arial" pitchFamily="34" charset="0"/>
                <a:ea typeface="ＭＳ Ｐゴシック"/>
                <a:cs typeface="Arial" pitchFamily="34" charset="0"/>
              </a:rPr>
              <a:t> of Activities and Awards, each limited to five entries.</a:t>
            </a:r>
          </a:p>
          <a:p>
            <a:endParaRPr lang="en-US" sz="800" baseline="0" dirty="0" smtClean="0">
              <a:latin typeface="Arial" pitchFamily="34" charset="0"/>
              <a:ea typeface="ＭＳ Ｐゴシック"/>
              <a:cs typeface="Arial" pitchFamily="34" charset="0"/>
            </a:endParaRPr>
          </a:p>
          <a:p>
            <a:pPr defTabSz="949478">
              <a:spcBef>
                <a:spcPct val="0"/>
              </a:spcBef>
              <a:buFont typeface="Arial" pitchFamily="34" charset="0"/>
              <a:buChar char="•"/>
            </a:pPr>
            <a:r>
              <a:rPr lang="en-US" sz="800" dirty="0" smtClean="0">
                <a:latin typeface="Arial" pitchFamily="34" charset="0"/>
                <a:cs typeface="Arial" pitchFamily="34" charset="0"/>
              </a:rPr>
              <a:t> Educational Preparation Programs – such</a:t>
            </a:r>
            <a:r>
              <a:rPr lang="en-US" sz="800" baseline="0" dirty="0" smtClean="0">
                <a:latin typeface="Arial" pitchFamily="34" charset="0"/>
                <a:cs typeface="Arial" pitchFamily="34" charset="0"/>
              </a:rPr>
              <a:t> as Puente or MESA. If you don’t see a program listed, enter it manually. </a:t>
            </a:r>
            <a:endParaRPr lang="en-US" sz="800" dirty="0" smtClean="0">
              <a:latin typeface="Arial" pitchFamily="34" charset="0"/>
              <a:cs typeface="Arial" pitchFamily="34" charset="0"/>
            </a:endParaRPr>
          </a:p>
          <a:p>
            <a:pPr defTabSz="949478">
              <a:spcBef>
                <a:spcPct val="0"/>
              </a:spcBef>
              <a:buFont typeface="Arial" pitchFamily="34" charset="0"/>
              <a:buChar char="•"/>
            </a:pPr>
            <a:r>
              <a:rPr lang="en-US" sz="800" dirty="0" smtClean="0">
                <a:latin typeface="Arial" pitchFamily="34" charset="0"/>
                <a:cs typeface="Arial" pitchFamily="34" charset="0"/>
              </a:rPr>
              <a:t> Community Service – consistent</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participation</a:t>
            </a:r>
            <a:r>
              <a:rPr lang="en-US" sz="800" baseline="0" dirty="0" smtClean="0">
                <a:latin typeface="Arial" pitchFamily="34" charset="0"/>
                <a:cs typeface="Arial" pitchFamily="34" charset="0"/>
              </a:rPr>
              <a:t> over time may indicate commitment and dedication. </a:t>
            </a:r>
            <a:endParaRPr lang="en-US" sz="800" dirty="0" smtClean="0">
              <a:latin typeface="Arial" pitchFamily="34" charset="0"/>
              <a:cs typeface="Arial" pitchFamily="34" charset="0"/>
            </a:endParaRPr>
          </a:p>
          <a:p>
            <a:pPr defTabSz="949478">
              <a:spcBef>
                <a:spcPct val="0"/>
              </a:spcBef>
              <a:buFont typeface="Arial" pitchFamily="34" charset="0"/>
              <a:buChar char="•"/>
            </a:pPr>
            <a:r>
              <a:rPr lang="en-US" sz="800" dirty="0" smtClean="0">
                <a:latin typeface="Arial" pitchFamily="34" charset="0"/>
                <a:cs typeface="Arial" pitchFamily="34" charset="0"/>
              </a:rPr>
              <a:t> Work Experience – demonstrates</a:t>
            </a:r>
            <a:r>
              <a:rPr lang="en-US" sz="800" baseline="0" dirty="0" smtClean="0">
                <a:latin typeface="Arial" pitchFamily="34" charset="0"/>
                <a:cs typeface="Arial" pitchFamily="34" charset="0"/>
              </a:rPr>
              <a:t> time management, responsibility and perhaps leadership.</a:t>
            </a:r>
            <a:endParaRPr lang="en-US" sz="800" dirty="0" smtClean="0">
              <a:latin typeface="Arial" pitchFamily="34" charset="0"/>
              <a:cs typeface="Arial" pitchFamily="34" charset="0"/>
            </a:endParaRPr>
          </a:p>
          <a:p>
            <a:pPr defTabSz="931774">
              <a:spcBef>
                <a:spcPct val="0"/>
              </a:spcBef>
              <a:buFont typeface="Arial" pitchFamily="34" charset="0"/>
              <a:buChar char="•"/>
            </a:pPr>
            <a:r>
              <a:rPr lang="en-US" sz="800" dirty="0" smtClean="0">
                <a:latin typeface="Arial" pitchFamily="34" charset="0"/>
                <a:cs typeface="Arial" pitchFamily="34" charset="0"/>
              </a:rPr>
              <a:t> Awards &amp; Honors– significant in nature – county-wide, state-wide</a:t>
            </a:r>
            <a:r>
              <a:rPr lang="en-US" sz="800" baseline="0" dirty="0" smtClean="0">
                <a:latin typeface="Arial" pitchFamily="34" charset="0"/>
                <a:cs typeface="Arial" pitchFamily="34" charset="0"/>
              </a:rPr>
              <a:t> and national awards indicate a high level of achievement with significant competition.  School-based awards are more meaningful to readers if context is provided, such as: X number of X to earn award, but even “perfect attendance” can be insightful.</a:t>
            </a:r>
            <a:endParaRPr lang="en-US" sz="800" dirty="0" smtClean="0">
              <a:latin typeface="Arial" pitchFamily="34" charset="0"/>
              <a:cs typeface="Arial" pitchFamily="34" charset="0"/>
            </a:endParaRPr>
          </a:p>
          <a:p>
            <a:pPr defTabSz="949478">
              <a:spcBef>
                <a:spcPct val="0"/>
              </a:spcBef>
              <a:buFont typeface="Arial" pitchFamily="34" charset="0"/>
              <a:buChar char="•"/>
            </a:pPr>
            <a:r>
              <a:rPr lang="en-US" sz="800" dirty="0" smtClean="0">
                <a:latin typeface="Arial" pitchFamily="34" charset="0"/>
                <a:cs typeface="Arial" pitchFamily="34" charset="0"/>
              </a:rPr>
              <a:t> Extra Curricular Activities –</a:t>
            </a:r>
            <a:r>
              <a:rPr lang="en-US" sz="800" baseline="0" dirty="0" smtClean="0">
                <a:latin typeface="Arial" pitchFamily="34" charset="0"/>
                <a:cs typeface="Arial" pitchFamily="34" charset="0"/>
              </a:rPr>
              <a:t> depth and time – continued participation over time.</a:t>
            </a:r>
            <a:endParaRPr lang="en-US" sz="800" dirty="0" smtClean="0">
              <a:latin typeface="Arial" pitchFamily="34" charset="0"/>
              <a:cs typeface="Arial" pitchFamily="34" charset="0"/>
            </a:endParaRPr>
          </a:p>
          <a:p>
            <a:endParaRPr lang="en-US" sz="800" dirty="0" smtClean="0">
              <a:latin typeface="Arial" pitchFamily="34" charset="0"/>
              <a:ea typeface="ＭＳ Ｐゴシック"/>
              <a:cs typeface="Arial" pitchFamily="34" charset="0"/>
            </a:endParaRPr>
          </a:p>
          <a:p>
            <a:r>
              <a:rPr lang="en-US" sz="800" dirty="0" smtClean="0">
                <a:latin typeface="Arial" pitchFamily="34" charset="0"/>
                <a:ea typeface="ＭＳ Ｐゴシック"/>
                <a:cs typeface="Arial" pitchFamily="34" charset="0"/>
              </a:rPr>
              <a:t>Enter details</a:t>
            </a:r>
            <a:r>
              <a:rPr lang="en-US" sz="800" baseline="0" dirty="0" smtClean="0">
                <a:latin typeface="Arial" pitchFamily="34" charset="0"/>
                <a:ea typeface="ＭＳ Ｐゴシック"/>
                <a:cs typeface="Arial" pitchFamily="34" charset="0"/>
              </a:rPr>
              <a:t> about each activity. If an applicant did not have the time/opportunity to participate in school and/or community activities, volunteer/paid employment, it is helpful to application readers to know why – how else did the applicant use their time and explain if it was a choice or a requirement for example: caring for siblings and/or children, elder-care, commitment to doing homework (research projects, papers, etc.), full-time employment, etc. </a:t>
            </a:r>
          </a:p>
          <a:p>
            <a:endParaRPr lang="en-US" sz="800" baseline="0" dirty="0" smtClean="0">
              <a:latin typeface="Arial" pitchFamily="34" charset="0"/>
              <a:ea typeface="ＭＳ Ｐゴシック"/>
              <a:cs typeface="Arial" pitchFamily="34" charset="0"/>
            </a:endParaRPr>
          </a:p>
          <a:p>
            <a:pPr defTabSz="931774">
              <a:defRPr/>
            </a:pPr>
            <a:r>
              <a:rPr lang="en-US" sz="800" dirty="0" smtClean="0">
                <a:latin typeface="Arial" pitchFamily="34" charset="0"/>
                <a:cs typeface="Arial" pitchFamily="34" charset="0"/>
              </a:rPr>
              <a:t>Applicants should not exaggerate or make things up because</a:t>
            </a:r>
            <a:r>
              <a:rPr lang="en-US" sz="800" baseline="0" dirty="0" smtClean="0">
                <a:latin typeface="Arial" pitchFamily="34" charset="0"/>
                <a:cs typeface="Arial" pitchFamily="34" charset="0"/>
              </a:rPr>
              <a:t> the </a:t>
            </a:r>
            <a:r>
              <a:rPr lang="en-US" sz="800" dirty="0" smtClean="0">
                <a:latin typeface="Arial" pitchFamily="34" charset="0"/>
                <a:cs typeface="Arial" pitchFamily="34" charset="0"/>
              </a:rPr>
              <a:t>information</a:t>
            </a:r>
            <a:r>
              <a:rPr lang="en-US" sz="800" baseline="0" dirty="0" smtClean="0">
                <a:latin typeface="Arial" pitchFamily="34" charset="0"/>
                <a:cs typeface="Arial" pitchFamily="34" charset="0"/>
              </a:rPr>
              <a:t>  submitted </a:t>
            </a:r>
            <a:r>
              <a:rPr lang="en-US" sz="800" dirty="0" smtClean="0">
                <a:latin typeface="Arial" pitchFamily="34" charset="0"/>
                <a:cs typeface="Arial" pitchFamily="34" charset="0"/>
              </a:rPr>
              <a:t>is subject to verification, and if an</a:t>
            </a:r>
            <a:r>
              <a:rPr lang="en-US" sz="800" baseline="0" dirty="0" smtClean="0">
                <a:latin typeface="Arial" pitchFamily="34" charset="0"/>
                <a:cs typeface="Arial" pitchFamily="34" charset="0"/>
              </a:rPr>
              <a:t> applicant </a:t>
            </a:r>
            <a:r>
              <a:rPr lang="en-US" sz="800" dirty="0" smtClean="0">
                <a:latin typeface="Arial" pitchFamily="34" charset="0"/>
                <a:cs typeface="Arial" pitchFamily="34" charset="0"/>
              </a:rPr>
              <a:t>is unable to provide proof of the information</a:t>
            </a:r>
            <a:r>
              <a:rPr lang="en-US" sz="800" baseline="0" dirty="0" smtClean="0">
                <a:latin typeface="Arial" pitchFamily="34" charset="0"/>
                <a:cs typeface="Arial" pitchFamily="34" charset="0"/>
              </a:rPr>
              <a:t> provided</a:t>
            </a:r>
            <a:r>
              <a:rPr lang="en-US" sz="800" dirty="0" smtClean="0">
                <a:latin typeface="Arial" pitchFamily="34" charset="0"/>
                <a:cs typeface="Arial" pitchFamily="34" charset="0"/>
              </a:rPr>
              <a:t>, the application will be cancelled.</a:t>
            </a:r>
            <a:endParaRPr lang="en-US" sz="800" b="1" dirty="0" smtClean="0">
              <a:latin typeface="Arial" pitchFamily="34" charset="0"/>
              <a:cs typeface="Arial" pitchFamily="34" charset="0"/>
            </a:endParaRPr>
          </a:p>
          <a:p>
            <a:pPr eaLnBrk="1" hangingPunct="1"/>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In the Test Score section, students report results of their AP</a:t>
            </a:r>
            <a:r>
              <a:rPr lang="en-US" sz="800" baseline="0" dirty="0" smtClean="0">
                <a:latin typeface="Arial" pitchFamily="34" charset="0"/>
                <a:ea typeface="ＭＳ Ｐゴシック"/>
                <a:cs typeface="ＭＳ Ｐゴシック"/>
              </a:rPr>
              <a:t>/IB </a:t>
            </a:r>
            <a:r>
              <a:rPr lang="en-US" sz="800" dirty="0" smtClean="0">
                <a:latin typeface="Arial" pitchFamily="34" charset="0"/>
                <a:ea typeface="ＭＳ Ｐゴシック"/>
                <a:cs typeface="ＭＳ Ｐゴシック"/>
              </a:rPr>
              <a:t>exams if applicable.</a:t>
            </a:r>
          </a:p>
          <a:p>
            <a:r>
              <a:rPr lang="en-US" sz="800" dirty="0" smtClean="0">
                <a:latin typeface="Arial" pitchFamily="34" charset="0"/>
                <a:ea typeface="ＭＳ Ｐゴシック"/>
                <a:cs typeface="ＭＳ Ｐゴシック"/>
              </a:rPr>
              <a:t>We have added a new section for international students to report their national or external examination results as well.  Just like AP/IB, if the exam is not applicable to the student, they can click through the section.</a:t>
            </a:r>
          </a:p>
          <a:p>
            <a:pPr eaLnBrk="1" hangingPunct="1"/>
            <a:endParaRPr lang="en-US" sz="800" b="1" dirty="0" smtClean="0">
              <a:latin typeface="Arial" pitchFamily="34" charset="0"/>
            </a:endParaRPr>
          </a:p>
          <a:p>
            <a:pPr eaLnBrk="1" hangingPunct="1"/>
            <a:r>
              <a:rPr lang="en-US" sz="800" b="1" dirty="0" smtClean="0">
                <a:latin typeface="Arial" pitchFamily="34" charset="0"/>
              </a:rPr>
              <a:t>Advanced</a:t>
            </a:r>
            <a:r>
              <a:rPr lang="en-US" sz="800" b="1" baseline="0" dirty="0" smtClean="0">
                <a:latin typeface="Arial" pitchFamily="34" charset="0"/>
              </a:rPr>
              <a:t> </a:t>
            </a:r>
            <a:r>
              <a:rPr lang="en-US" sz="800" b="1" dirty="0" smtClean="0">
                <a:latin typeface="Arial" pitchFamily="34" charset="0"/>
              </a:rPr>
              <a:t>Placement</a:t>
            </a:r>
            <a:r>
              <a:rPr lang="en-US" sz="800" b="1" baseline="0" dirty="0" smtClean="0">
                <a:latin typeface="Arial" pitchFamily="34" charset="0"/>
              </a:rPr>
              <a:t> &amp; International Baccalaureate Exams: </a:t>
            </a:r>
          </a:p>
          <a:p>
            <a:pPr eaLnBrk="1" hangingPunct="1">
              <a:buFont typeface="Arial" pitchFamily="34" charset="0"/>
              <a:buChar char="•"/>
            </a:pPr>
            <a:r>
              <a:rPr lang="en-US" sz="800" b="0" baseline="0" dirty="0" smtClean="0">
                <a:latin typeface="Arial" pitchFamily="34" charset="0"/>
              </a:rPr>
              <a:t> Scores can demonstrate academic mastery in individual subjects</a:t>
            </a:r>
          </a:p>
          <a:p>
            <a:pPr eaLnBrk="1" hangingPunct="1">
              <a:buFont typeface="Arial" pitchFamily="34" charset="0"/>
              <a:buChar char="•"/>
            </a:pPr>
            <a:r>
              <a:rPr lang="en-US" sz="800" b="0" baseline="0" dirty="0" smtClean="0">
                <a:latin typeface="Arial" pitchFamily="34" charset="0"/>
              </a:rPr>
              <a:t> Scores must be self reported on the application.  No worries about “low” scores, UC treats that as neutral but does acknowledge an attempt was made to earn a score for which UC would award credit toward the UC degree.  </a:t>
            </a:r>
          </a:p>
          <a:p>
            <a:pPr eaLnBrk="1" hangingPunct="1">
              <a:buFont typeface="Arial" pitchFamily="34" charset="0"/>
              <a:buNone/>
            </a:pPr>
            <a:endParaRPr lang="en-US" sz="800" b="0" baseline="0" dirty="0" smtClean="0">
              <a:latin typeface="Arial" pitchFamily="34" charset="0"/>
            </a:endParaRPr>
          </a:p>
          <a:p>
            <a:pPr eaLnBrk="1" hangingPunct="1">
              <a:buFont typeface="Arial" pitchFamily="34" charset="0"/>
              <a:buNone/>
            </a:pPr>
            <a:r>
              <a:rPr lang="en-US" sz="800" b="1" baseline="0" dirty="0" smtClean="0">
                <a:latin typeface="Arial" pitchFamily="34" charset="0"/>
              </a:rPr>
              <a:t>TOEFL/IELTS Exams:</a:t>
            </a:r>
          </a:p>
          <a:p>
            <a:pPr eaLnBrk="1" hangingPunct="1">
              <a:buFont typeface="Arial" pitchFamily="34" charset="0"/>
              <a:buNone/>
            </a:pPr>
            <a:r>
              <a:rPr lang="en-US" sz="800" b="0" baseline="0" dirty="0" smtClean="0">
                <a:latin typeface="Arial" pitchFamily="34" charset="0"/>
              </a:rPr>
              <a:t>For students whose college/university coursework was </a:t>
            </a:r>
            <a:r>
              <a:rPr lang="en-US" sz="800" b="1" baseline="0" dirty="0" smtClean="0">
                <a:latin typeface="Arial" pitchFamily="34" charset="0"/>
              </a:rPr>
              <a:t>not </a:t>
            </a:r>
            <a:r>
              <a:rPr lang="en-US" sz="800" b="0" baseline="0" dirty="0" smtClean="0">
                <a:latin typeface="Arial" pitchFamily="34" charset="0"/>
              </a:rPr>
              <a:t>conducted in English and if you are not an native English-speaker, you are required to submit TOEFL or IELTS results.</a:t>
            </a:r>
          </a:p>
          <a:p>
            <a:pPr eaLnBrk="1" hangingPunct="1">
              <a:buFont typeface="Arial" pitchFamily="34" charset="0"/>
              <a:buNone/>
            </a:pPr>
            <a:endParaRPr lang="en-US" sz="800" b="1" baseline="0" dirty="0" smtClean="0">
              <a:latin typeface="Arial" pitchFamily="34" charset="0"/>
            </a:endParaRPr>
          </a:p>
          <a:p>
            <a:pPr eaLnBrk="1" hangingPunct="1"/>
            <a:r>
              <a:rPr lang="en-US" sz="800" b="0" baseline="0" dirty="0" smtClean="0">
                <a:latin typeface="Arial" pitchFamily="34" charset="0"/>
              </a:rPr>
              <a:t>IMPORTANT: Official scores are </a:t>
            </a:r>
            <a:r>
              <a:rPr lang="en-US" sz="800" b="1" baseline="0" dirty="0" smtClean="0">
                <a:latin typeface="Arial" pitchFamily="34" charset="0"/>
              </a:rPr>
              <a:t>not </a:t>
            </a:r>
            <a:r>
              <a:rPr lang="en-US" sz="800" b="0" baseline="0" dirty="0" smtClean="0">
                <a:latin typeface="Arial" pitchFamily="34" charset="0"/>
              </a:rPr>
              <a:t>required until after a student has accepted an offer of admission; do not send scores at time of application submission.</a:t>
            </a:r>
          </a:p>
          <a:p>
            <a:pPr eaLnBrk="1" hangingPunct="1"/>
            <a:endParaRPr lang="en-US" b="1" dirty="0" smtClean="0">
              <a:latin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Before you</a:t>
            </a:r>
            <a:r>
              <a:rPr lang="en-US" sz="800" baseline="0" dirty="0" smtClean="0">
                <a:latin typeface="Arial" pitchFamily="34" charset="0"/>
                <a:cs typeface="Arial" pitchFamily="34" charset="0"/>
              </a:rPr>
              <a:t> begin</a:t>
            </a:r>
            <a:r>
              <a:rPr lang="en-US" sz="800" dirty="0" smtClean="0">
                <a:latin typeface="Arial" pitchFamily="34" charset="0"/>
                <a:cs typeface="Arial" pitchFamily="34" charset="0"/>
              </a:rPr>
              <a:t>,</a:t>
            </a:r>
            <a:r>
              <a:rPr lang="en-US" sz="800" baseline="0" dirty="0" smtClean="0">
                <a:latin typeface="Arial" pitchFamily="34" charset="0"/>
                <a:cs typeface="Arial" pitchFamily="34" charset="0"/>
              </a:rPr>
              <a:t> it is important to understand the application process and what can be done to prepare to complete the application</a:t>
            </a:r>
            <a:r>
              <a:rPr lang="en-US" sz="1000" baseline="0" dirty="0" smtClean="0"/>
              <a:t>. </a:t>
            </a:r>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The personal insight questions are an integral part of the</a:t>
            </a:r>
            <a:r>
              <a:rPr lang="en-US" sz="800" baseline="0" dirty="0" smtClean="0">
                <a:latin typeface="Arial" pitchFamily="34" charset="0"/>
                <a:cs typeface="Arial" pitchFamily="34" charset="0"/>
              </a:rPr>
              <a:t> UC admission application.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cs typeface="Arial" pitchFamily="34" charset="0"/>
              </a:rPr>
              <a:t>They are not reviewed as a stand-alone part of the application.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cs typeface="Arial" pitchFamily="34" charset="0"/>
              </a:rPr>
              <a:t>It is a statement about the applicant, not an essay.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kern="1200" baseline="0" dirty="0" smtClean="0">
                <a:solidFill>
                  <a:schemeClr val="tx1"/>
                </a:solidFill>
                <a:latin typeface="+mn-lt"/>
                <a:ea typeface="+mn-ea"/>
                <a:cs typeface="+mn-cs"/>
              </a:rPr>
              <a:t>The responses of the personal insight questions should add clarity, richness, and meaning to the information presented in other parts of the UC application, enabling the admissions officer to form the best impression of the applicant. </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cs typeface="Arial" pitchFamily="34" charset="0"/>
              </a:rPr>
              <a:t>The personal insight questions must be about and completed by the applicant.</a:t>
            </a: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285750" indent="-285750">
              <a:buFont typeface="Arial" panose="020B0604020202020204" pitchFamily="34" charset="0"/>
              <a:buChar char="•"/>
            </a:pPr>
            <a:r>
              <a:rPr lang="en-US" sz="800" dirty="0" smtClean="0"/>
              <a:t>Transfer applicants will answer one required question in addition to three out of seven additional questions </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800" dirty="0" smtClean="0"/>
              <a:t>Each response is limited to a maximum of 350 words. </a:t>
            </a:r>
          </a:p>
          <a:p>
            <a:pPr marL="0" indent="0">
              <a:buFont typeface="Arial" panose="020B0604020202020204" pitchFamily="34" charset="0"/>
              <a:buNone/>
            </a:pPr>
            <a:r>
              <a:rPr lang="en-US" sz="800" dirty="0" smtClean="0"/>
              <a:t>	1,400 words</a:t>
            </a:r>
            <a:r>
              <a:rPr lang="en-US" sz="800" baseline="0" dirty="0" smtClean="0"/>
              <a:t> maximum, 400 more than for the previous two prompts.</a:t>
            </a:r>
          </a:p>
          <a:p>
            <a:pPr marL="0" indent="0">
              <a:buFont typeface="Arial" panose="020B0604020202020204" pitchFamily="34" charset="0"/>
              <a:buNone/>
            </a:pPr>
            <a:endParaRPr lang="en-US" sz="800" dirty="0" smtClean="0"/>
          </a:p>
          <a:p>
            <a:pPr marL="285750" indent="-285750">
              <a:buFont typeface="Arial" panose="020B0604020202020204" pitchFamily="34" charset="0"/>
              <a:buChar char="•"/>
            </a:pPr>
            <a:r>
              <a:rPr lang="en-US" sz="800" dirty="0" smtClean="0"/>
              <a:t>All questions will have equal value in the admissions selection process. For applicants, there is no advantage or disadvantage to choosing certain questions over others. </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800" dirty="0" smtClean="0"/>
              <a:t>The new questions will be included in the fall 2017 application which will be available Aug. 1, 2016. </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800" dirty="0" smtClean="0"/>
              <a:t>All transfer applicants (sophomores, juniors, seniors) have</a:t>
            </a:r>
            <a:r>
              <a:rPr lang="en-US" sz="800" baseline="0" dirty="0" smtClean="0"/>
              <a:t> one mandatory question.</a:t>
            </a:r>
          </a:p>
          <a:p>
            <a:pPr marL="171450" indent="-171450">
              <a:buFont typeface="Arial" panose="020B0604020202020204" pitchFamily="34" charset="0"/>
              <a:buChar char="•"/>
            </a:pPr>
            <a:endParaRPr lang="en-US" sz="800" baseline="0" dirty="0" smtClean="0"/>
          </a:p>
          <a:p>
            <a:pPr marL="171450" indent="-171450">
              <a:buFont typeface="Arial" panose="020B0604020202020204" pitchFamily="34" charset="0"/>
              <a:buChar char="•"/>
            </a:pPr>
            <a:r>
              <a:rPr lang="en-US" sz="800" baseline="0" dirty="0" smtClean="0"/>
              <a:t>Preparation for the major is critical to the transfer admission selection process.</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800" dirty="0" smtClean="0"/>
              <a:t>After responding</a:t>
            </a:r>
            <a:r>
              <a:rPr lang="en-US" sz="800" baseline="0" dirty="0" smtClean="0"/>
              <a:t> to the mandatory question about major preparation, then </a:t>
            </a:r>
            <a:r>
              <a:rPr lang="en-US" sz="800" dirty="0" smtClean="0"/>
              <a:t>Select 3</a:t>
            </a:r>
            <a:r>
              <a:rPr lang="en-US" sz="800" baseline="0" dirty="0" smtClean="0"/>
              <a:t> from the 7 choices</a:t>
            </a:r>
            <a:br>
              <a:rPr lang="en-US" sz="800" baseline="0" dirty="0" smtClean="0"/>
            </a:br>
            <a:endParaRPr lang="en-US" sz="800" baseline="0" dirty="0" smtClean="0"/>
          </a:p>
          <a:p>
            <a:pPr marL="171450" indent="-171450">
              <a:buFont typeface="Arial" panose="020B0604020202020204" pitchFamily="34" charset="0"/>
              <a:buChar char="•"/>
            </a:pPr>
            <a:r>
              <a:rPr lang="en-US" sz="800" baseline="0" dirty="0" smtClean="0"/>
              <a:t>Again, </a:t>
            </a:r>
            <a:r>
              <a:rPr lang="en-US" sz="800" dirty="0" smtClean="0"/>
              <a:t>questions align to one or more of the comprehensive review factors</a:t>
            </a:r>
          </a:p>
          <a:p>
            <a:pPr marL="171450" indent="-171450">
              <a:buFont typeface="Arial" panose="020B0604020202020204" pitchFamily="34" charset="0"/>
              <a:buChar char="•"/>
            </a:pPr>
            <a:endParaRPr lang="en-US" sz="800" dirty="0" smtClean="0"/>
          </a:p>
          <a:p>
            <a:pPr marL="171450" indent="-171450">
              <a:buFont typeface="Arial" panose="020B0604020202020204" pitchFamily="34" charset="0"/>
              <a:buChar char="•"/>
            </a:pPr>
            <a:r>
              <a:rPr lang="en-US" sz="800" dirty="0" smtClean="0"/>
              <a:t>Students should select the questions that</a:t>
            </a:r>
            <a:r>
              <a:rPr lang="en-US" sz="800" baseline="0" dirty="0" smtClean="0"/>
              <a:t> are most applicable to them; allowing them to focus on responding to the question.</a:t>
            </a:r>
            <a:endParaRPr lang="en-US" sz="800" dirty="0" smtClean="0"/>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This is view of how the personal insight questions appear in the UC application.  Note the mandatory question at the top and the choice of 3 additional question to respond to from the remaining 7.</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Students can express who they are and what matters to them not only in through the questions they choose to answer but also and importantly how they respond to the questions</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By giving students the option to choose questions to answer beyond the required question, they have greater flexibility and control over what personal stories they want to tell us. </a:t>
            </a:r>
          </a:p>
          <a:p>
            <a:r>
              <a:rPr lang="en-US" sz="1200" b="0" i="0" u="none" strike="noStrike" kern="1200" baseline="0" dirty="0" smtClean="0">
                <a:solidFill>
                  <a:schemeClr val="tx1"/>
                </a:solidFill>
                <a:latin typeface="+mn-lt"/>
                <a:ea typeface="+mn-ea"/>
                <a:cs typeface="+mn-cs"/>
              </a:rPr>
              <a:t>	Students can select questions that are most relevant to their experiences and that best reflect their individual circumstances.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 This new format is to not only gain additional insights from applicants, but allows students to better choose the questions that speak directly to them so they can be focused on responding to the question.</a:t>
            </a:r>
          </a:p>
          <a:p>
            <a:pPr>
              <a:defRPr/>
            </a:pPr>
            <a:endParaRPr lang="en-US" sz="800" dirty="0" smtClean="0">
              <a:latin typeface="Arial" pitchFamily="34" charset="0"/>
              <a:cs typeface="Arial" pitchFamily="34" charset="0"/>
            </a:endParaRP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Now that all of the data and the personal insight questions</a:t>
            </a:r>
            <a:r>
              <a:rPr lang="en-US" sz="800" baseline="0" dirty="0" smtClean="0">
                <a:latin typeface="Arial" pitchFamily="34" charset="0"/>
                <a:cs typeface="Arial" pitchFamily="34" charset="0"/>
              </a:rPr>
              <a:t> sections of the application have been completed --- it’s time to go through the application submission steps.</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36</a:t>
            </a:fld>
            <a:endParaRPr lang="en-US" dirty="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37</a:t>
            </a:fld>
            <a:endParaRPr lang="en-US" dirty="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ea typeface="ＭＳ Ｐゴシック"/>
                <a:cs typeface="ＭＳ Ｐゴシック"/>
              </a:rPr>
              <a:t>The</a:t>
            </a:r>
            <a:r>
              <a:rPr lang="en-US" baseline="0" dirty="0" smtClean="0">
                <a:latin typeface="Arial" pitchFamily="34" charset="0"/>
                <a:ea typeface="ＭＳ Ｐゴシック"/>
                <a:cs typeface="ＭＳ Ｐゴシック"/>
              </a:rPr>
              <a:t> application is</a:t>
            </a:r>
            <a:r>
              <a:rPr lang="en-US" dirty="0" smtClean="0">
                <a:latin typeface="Arial" pitchFamily="34" charset="0"/>
                <a:ea typeface="ＭＳ Ｐゴシック"/>
                <a:cs typeface="ＭＳ Ｐゴシック"/>
              </a:rPr>
              <a:t> not ready to submit unless all solid green circles are shown on the right.</a:t>
            </a:r>
          </a:p>
          <a:p>
            <a:r>
              <a:rPr lang="en-US" dirty="0" smtClean="0">
                <a:latin typeface="Arial" pitchFamily="34" charset="0"/>
                <a:ea typeface="ＭＳ Ｐゴシック"/>
                <a:cs typeface="ＭＳ Ｐゴシック"/>
              </a:rPr>
              <a:t>Use</a:t>
            </a:r>
            <a:r>
              <a:rPr lang="en-US" baseline="0" dirty="0" smtClean="0">
                <a:latin typeface="Arial" pitchFamily="34" charset="0"/>
                <a:ea typeface="ＭＳ Ｐゴシック"/>
                <a:cs typeface="ＭＳ Ｐゴシック"/>
              </a:rPr>
              <a:t> the navigation buttons on the top banner to jump to the section(s) that need to be completed.</a:t>
            </a:r>
          </a:p>
          <a:p>
            <a:r>
              <a:rPr lang="en-US" baseline="0" dirty="0" smtClean="0">
                <a:latin typeface="Arial" pitchFamily="34" charset="0"/>
                <a:ea typeface="ＭＳ Ｐゴシック"/>
                <a:cs typeface="ＭＳ Ｐゴシック"/>
              </a:rPr>
              <a:t>Use the View Application button to see and print the entire application.</a:t>
            </a:r>
            <a:endParaRPr lang="en-US" dirty="0" smtClean="0">
              <a:latin typeface="Arial" pitchFamily="34" charset="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38</a:t>
            </a:fld>
            <a:endParaRPr lang="en-US" dirty="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application performs a completeness check, drawing attention</a:t>
            </a:r>
            <a:r>
              <a:rPr lang="en-US" baseline="0" dirty="0" smtClean="0"/>
              <a:t> to whether the minimum units required for the junior transfer requirement have been met.   </a:t>
            </a:r>
          </a:p>
          <a:p>
            <a:r>
              <a:rPr lang="en-US" baseline="0" dirty="0" smtClean="0"/>
              <a:t>Don’t forget to include </a:t>
            </a:r>
            <a:r>
              <a:rPr lang="en-US" dirty="0" smtClean="0"/>
              <a:t>AP/IB results, and for students</a:t>
            </a:r>
            <a:r>
              <a:rPr lang="en-US" baseline="0" dirty="0" smtClean="0"/>
              <a:t> who completed secondary education</a:t>
            </a:r>
            <a:r>
              <a:rPr lang="en-US" dirty="0" smtClean="0"/>
              <a:t> abroad, include external exam results</a:t>
            </a:r>
            <a:r>
              <a:rPr lang="en-US" baseline="0" dirty="0" smtClean="0"/>
              <a:t> in the Test Scores section of the application.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000" baseline="0" dirty="0" smtClean="0"/>
              <a:t> </a:t>
            </a:r>
            <a:r>
              <a:rPr lang="en-US" sz="800" baseline="0" dirty="0" smtClean="0">
                <a:latin typeface="Arial" pitchFamily="34" charset="0"/>
                <a:cs typeface="Arial" pitchFamily="34" charset="0"/>
              </a:rPr>
              <a:t>Transfer applicants can access the application beginning August 1. </a:t>
            </a:r>
          </a:p>
          <a:p>
            <a:pPr>
              <a:buFont typeface="Arial" pitchFamily="34" charset="0"/>
              <a:buChar char="•"/>
            </a:pPr>
            <a:endParaRPr lang="en-US" sz="800" baseline="0" dirty="0" smtClean="0">
              <a:latin typeface="Arial" pitchFamily="34" charset="0"/>
              <a:cs typeface="Arial" pitchFamily="34" charset="0"/>
            </a:endParaRPr>
          </a:p>
          <a:p>
            <a:pPr lvl="0">
              <a:buFont typeface="Arial" pitchFamily="34" charset="0"/>
              <a:buChar char="•"/>
            </a:pPr>
            <a:r>
              <a:rPr lang="en-US" sz="800" baseline="0" dirty="0" smtClean="0">
                <a:latin typeface="Arial" pitchFamily="34" charset="0"/>
                <a:cs typeface="Arial" pitchFamily="34" charset="0"/>
              </a:rPr>
              <a:t> Applications can only be submitted between November 1 and 30. It is very important to meet the deadline.  Late applications are rarely accepted. </a:t>
            </a:r>
          </a:p>
          <a:p>
            <a:pPr lvl="0">
              <a:buFont typeface="Arial" pitchFamily="34" charset="0"/>
              <a:buChar char="•"/>
            </a:pPr>
            <a:endParaRPr lang="en-US" sz="800" baseline="0" dirty="0" smtClean="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800" baseline="0" dirty="0" smtClean="0">
                <a:latin typeface="Arial" pitchFamily="34" charset="0"/>
                <a:cs typeface="Arial" pitchFamily="34" charset="0"/>
              </a:rPr>
              <a:t> In early January, applicants will receive an email message instructing them to log into their </a:t>
            </a:r>
            <a:r>
              <a:rPr lang="en-US" sz="800" i="1" baseline="0" dirty="0" smtClean="0">
                <a:latin typeface="Arial" pitchFamily="34" charset="0"/>
                <a:cs typeface="Arial" pitchFamily="34" charset="0"/>
              </a:rPr>
              <a:t>My UC Application  </a:t>
            </a:r>
            <a:r>
              <a:rPr lang="en-US" sz="800" baseline="0" dirty="0" smtClean="0">
                <a:latin typeface="Arial" pitchFamily="34" charset="0"/>
                <a:cs typeface="Arial" pitchFamily="34" charset="0"/>
              </a:rPr>
              <a:t>to submit their fall term grades and update UC on classes they will complete during the winter, spring and summer terms.  Failure to submit the Transfer Academic Update form by January 31 may lessen chances for an admission offer.</a:t>
            </a:r>
          </a:p>
          <a:p>
            <a:pPr lvl="0">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In early to mid-January, each campus the student applied to will email them to create a login username and password for access to the campus’ applicant portal.  This is the site at which the admission decision will be posted along with other important information—check each campus’ applicant portal frequently.  Be sure to safeguard your passwords.</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Campuses may begin to admit students as early as March 1, but most students will receive notification of admission via the campus’ applicant portal during the months of March through the end of April. </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Some students may receive an offer to be placed on a waitlist at one or more campuses.  If applicants receive such a message they must be sure to respond by the stated deadline.  UC campuses very rarely make exceptions for a late response.</a:t>
            </a:r>
          </a:p>
          <a:p>
            <a:pPr>
              <a:buFont typeface="Arial" pitchFamily="34" charset="0"/>
              <a:buChar char="•"/>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June 1 is the deadline to submit the Statement of Intent to Register (SIR) (accept an offer of admission) to ONLY ONE UC campus for all transfer admits who received an offer by May 1. Admit offers received after May 1 will include a corresponding SIR deadline.</a:t>
            </a:r>
          </a:p>
          <a:p>
            <a:pPr>
              <a:buFont typeface="Arial" pitchFamily="34" charset="0"/>
              <a:buNone/>
            </a:pPr>
            <a:endParaRPr lang="en-US" sz="800" baseline="0" dirty="0" smtClean="0">
              <a:latin typeface="Arial" pitchFamily="34" charset="0"/>
              <a:cs typeface="Arial" pitchFamily="34" charset="0"/>
            </a:endParaRPr>
          </a:p>
          <a:p>
            <a:pPr>
              <a:buFont typeface="Arial" pitchFamily="34" charset="0"/>
              <a:buChar char="•"/>
            </a:pPr>
            <a:r>
              <a:rPr lang="en-US" sz="800" baseline="0" dirty="0" smtClean="0">
                <a:latin typeface="Arial" pitchFamily="34" charset="0"/>
                <a:cs typeface="Arial" pitchFamily="34" charset="0"/>
              </a:rPr>
              <a:t> In mid-June to July, campuses will notify applicants who accepted a place on the waitlist of the final decision on their application.</a:t>
            </a:r>
          </a:p>
          <a:p>
            <a:pPr>
              <a:buFont typeface="Arial" pitchFamily="34" charset="0"/>
              <a:buNone/>
            </a:pP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a:t>
            </a:fld>
            <a:endParaRPr lang="en-US" dirty="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ＭＳ Ｐゴシック"/>
              </a:rPr>
              <a:t>Finally, the application cannot be submitted without the electronic signature and acknowledgement of the Statement of Integrity.  </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Students are asked</a:t>
            </a:r>
            <a:r>
              <a:rPr lang="en-US" sz="800" baseline="0" dirty="0" smtClean="0">
                <a:latin typeface="Arial" pitchFamily="34" charset="0"/>
                <a:ea typeface="ＭＳ Ｐゴシック"/>
                <a:cs typeface="ＭＳ Ｐゴシック"/>
              </a:rPr>
              <a:t> to provide authorization to release information.  Without this authorization, UC is not allowed by law to discuss or share information with anyone. So be sure to check off the appropriate box(es).</a:t>
            </a:r>
          </a:p>
          <a:p>
            <a:pPr eaLnBrk="1" hangingPunct="1"/>
            <a:endParaRPr lang="en-US" sz="800" b="1" u="sng" dirty="0" smtClean="0">
              <a:latin typeface="Arial" pitchFamily="34" charset="0"/>
            </a:endParaRPr>
          </a:p>
          <a:p>
            <a:pPr eaLnBrk="1" hangingPunct="1"/>
            <a:r>
              <a:rPr lang="en-US" sz="800" b="1" u="sng" dirty="0" smtClean="0">
                <a:latin typeface="Arial" pitchFamily="34" charset="0"/>
              </a:rPr>
              <a:t>Signature Releases</a:t>
            </a:r>
            <a:endParaRPr lang="en-US" sz="800" dirty="0" smtClean="0">
              <a:latin typeface="Arial" pitchFamily="34" charset="0"/>
            </a:endParaRPr>
          </a:p>
          <a:p>
            <a:pPr eaLnBrk="1" hangingPunct="1">
              <a:buFontTx/>
              <a:buChar char="•"/>
            </a:pPr>
            <a:r>
              <a:rPr lang="en-US" sz="800" dirty="0" smtClean="0">
                <a:latin typeface="Arial" pitchFamily="34" charset="0"/>
              </a:rPr>
              <a:t> Review and check the release authorizations to share application information with scholarship agencies, parent/guardian, counselors and/or UC organizations and alumni groups.</a:t>
            </a:r>
          </a:p>
          <a:p>
            <a:pPr eaLnBrk="1" hangingPunct="1">
              <a:buFontTx/>
              <a:buChar char="•"/>
            </a:pPr>
            <a:r>
              <a:rPr lang="en-US" sz="800" dirty="0" smtClean="0">
                <a:latin typeface="Arial" pitchFamily="34" charset="0"/>
              </a:rPr>
              <a:t> Electronically sign and date the application to verify accuracy and acknowledge that</a:t>
            </a:r>
            <a:r>
              <a:rPr lang="en-US" sz="800" baseline="0" dirty="0" smtClean="0">
                <a:latin typeface="Arial" pitchFamily="34" charset="0"/>
              </a:rPr>
              <a:t> the applicant is</a:t>
            </a:r>
            <a:r>
              <a:rPr lang="en-US" sz="800" dirty="0" smtClean="0">
                <a:latin typeface="Arial" pitchFamily="34" charset="0"/>
              </a:rPr>
              <a:t> the author of their personal insight question responses.</a:t>
            </a:r>
          </a:p>
          <a:p>
            <a:pPr eaLnBrk="1" hangingPunct="1">
              <a:buFontTx/>
              <a:buChar char="•"/>
            </a:pPr>
            <a:r>
              <a:rPr lang="en-US" sz="800" dirty="0" smtClean="0">
                <a:latin typeface="Arial" pitchFamily="34" charset="0"/>
              </a:rPr>
              <a:t> Information in the application is subject to verification.  If an</a:t>
            </a:r>
            <a:r>
              <a:rPr lang="en-US" sz="800" baseline="0" dirty="0" smtClean="0">
                <a:latin typeface="Arial" pitchFamily="34" charset="0"/>
              </a:rPr>
              <a:t> applicant</a:t>
            </a:r>
            <a:r>
              <a:rPr lang="en-US" sz="800" dirty="0" smtClean="0">
                <a:latin typeface="Arial" pitchFamily="34" charset="0"/>
              </a:rPr>
              <a:t> is selected for verification, non-compliance will result in cancellation of the application and the application</a:t>
            </a:r>
            <a:r>
              <a:rPr lang="en-US" sz="800" baseline="0" dirty="0" smtClean="0">
                <a:latin typeface="Arial" pitchFamily="34" charset="0"/>
              </a:rPr>
              <a:t> fee will not be refunded.</a:t>
            </a:r>
            <a:endParaRPr lang="en-US" sz="800" dirty="0" smtClean="0">
              <a:latin typeface="Arial" pitchFamily="34" charset="0"/>
            </a:endParaRPr>
          </a:p>
          <a:p>
            <a:pPr eaLnBrk="1" hangingPunct="1">
              <a:buFontTx/>
              <a:buNone/>
            </a:pPr>
            <a:endParaRPr lang="en-US" sz="800" dirty="0" smtClean="0">
              <a:latin typeface="Arial" pitchFamily="34" charset="0"/>
            </a:endParaRPr>
          </a:p>
          <a:p>
            <a:pPr eaLnBrk="1" hangingPunct="1">
              <a:buFontTx/>
              <a:buNone/>
            </a:pPr>
            <a:r>
              <a:rPr lang="en-US" sz="800" dirty="0" smtClean="0">
                <a:latin typeface="Arial" pitchFamily="34" charset="0"/>
              </a:rPr>
              <a:t>UC feels very strongly about student integrity on the application. The Statement of Integrity is to affirm</a:t>
            </a:r>
            <a:r>
              <a:rPr lang="en-US" sz="800" baseline="0" dirty="0" smtClean="0">
                <a:latin typeface="Arial" pitchFamily="34" charset="0"/>
              </a:rPr>
              <a:t> </a:t>
            </a:r>
            <a:r>
              <a:rPr lang="en-US" sz="800" baseline="0" dirty="0" smtClean="0">
                <a:latin typeface="Arial" pitchFamily="34" charset="0"/>
                <a:ea typeface="ＭＳ Ｐゴシック"/>
                <a:cs typeface="ＭＳ Ｐゴシック"/>
              </a:rPr>
              <a:t>that all information in the application is accurate and the personal insight question responses were written by the applicant.  If information is withheld, such as poor grades, enrollment at another collegiate institution or falsification is detected, the application is subject to cancellation.</a:t>
            </a:r>
            <a:endParaRPr lang="en-US" sz="800" b="1" u="sng"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40</a:t>
            </a:fld>
            <a:endParaRPr lang="en-US" dirty="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800" dirty="0" smtClean="0">
                <a:latin typeface="Arial" pitchFamily="34" charset="0"/>
                <a:ea typeface="ＭＳ Ｐゴシック"/>
                <a:cs typeface="Arial" pitchFamily="34" charset="0"/>
              </a:rPr>
              <a:t>For U.S.</a:t>
            </a:r>
            <a:r>
              <a:rPr lang="en-US" sz="800" baseline="0" dirty="0" smtClean="0">
                <a:latin typeface="Arial" pitchFamily="34" charset="0"/>
                <a:ea typeface="ＭＳ Ｐゴシック"/>
                <a:cs typeface="Arial" pitchFamily="34" charset="0"/>
              </a:rPr>
              <a:t> citizens or permanent resident</a:t>
            </a:r>
            <a:r>
              <a:rPr lang="en-US" sz="800" dirty="0" smtClean="0">
                <a:latin typeface="Arial" pitchFamily="34" charset="0"/>
                <a:ea typeface="ＭＳ Ｐゴシック"/>
                <a:cs typeface="Arial" pitchFamily="34" charset="0"/>
              </a:rPr>
              <a:t> students, the application fee is $70 per campus.  </a:t>
            </a:r>
          </a:p>
          <a:p>
            <a:endParaRPr lang="en-US" sz="80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For International and non-immigrant applicants the</a:t>
            </a:r>
            <a:r>
              <a:rPr lang="en-US" sz="800" baseline="0" dirty="0" smtClean="0"/>
              <a:t> </a:t>
            </a:r>
            <a:r>
              <a:rPr lang="en-US" sz="800" dirty="0" smtClean="0"/>
              <a:t>application fee of $80 for each campus selected. If an</a:t>
            </a:r>
            <a:r>
              <a:rPr lang="en-US" sz="800" baseline="0" dirty="0" smtClean="0"/>
              <a:t> international or non-immigrant student</a:t>
            </a:r>
            <a:r>
              <a:rPr lang="en-US" sz="800" dirty="0" smtClean="0"/>
              <a:t> currently attends school in the U.S., they may be eligible to pay the lower application fee of $70 per campus.  The application tool will advise of</a:t>
            </a:r>
            <a:r>
              <a:rPr lang="en-US" sz="800" baseline="0" dirty="0" smtClean="0"/>
              <a:t> the fee requirement on this page.</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Payment is required and non-refundable.  </a:t>
            </a:r>
          </a:p>
          <a:p>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Payment may be submitted by credit card in the application tool</a:t>
            </a:r>
            <a:r>
              <a:rPr lang="en-US" sz="800" baseline="0" dirty="0" smtClean="0">
                <a:latin typeface="Arial" pitchFamily="34" charset="0"/>
                <a:ea typeface="ＭＳ Ｐゴシック"/>
                <a:cs typeface="ＭＳ Ｐゴシック"/>
              </a:rPr>
              <a:t>; or by mailing a check or fee waiver if a student didn’t qualify for the UC application fee waiver but meets criteria established by the provider.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Fee Waiver:</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aseline="0" dirty="0" smtClean="0">
                <a:latin typeface="Arial" pitchFamily="34" charset="0"/>
                <a:ea typeface="ＭＳ Ｐゴシック"/>
                <a:cs typeface="Arial" pitchFamily="34" charset="0"/>
              </a:rPr>
              <a:t>For U.S. citizens or permanent residents or students who have attended a CA high school for at least 3 years, and if students meet the low-income criteria used to qualify for free and reduced lunch, they will qualify for a UC application fee waiver for up to 4 campus choices but will be responsible for payment for any additional campus(es) to which they choose to apply.  The fee waiver application approval section of the application can only be attempted once, so be sure the income information is correct before applying for the waiver.</a:t>
            </a:r>
            <a:endParaRPr lang="en-US" sz="800" dirty="0" smtClean="0"/>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If a student is denied the UC online fee waiver, a written request with corrected income and family size information can be submitted to the UC Application Center.  UC also accepts the College Board and t</a:t>
            </a:r>
            <a:r>
              <a:rPr lang="en-US" sz="800" baseline="0" dirty="0" smtClean="0">
                <a:latin typeface="Arial" pitchFamily="34" charset="0"/>
                <a:ea typeface="ＭＳ Ｐゴシック"/>
                <a:cs typeface="ＭＳ Ｐゴシック"/>
              </a:rPr>
              <a:t>he California community college EOPS fee waiver. </a:t>
            </a:r>
          </a:p>
          <a:p>
            <a:r>
              <a:rPr lang="en-US" sz="800" baseline="0" dirty="0" smtClean="0">
                <a:latin typeface="Arial" pitchFamily="34" charset="0"/>
                <a:ea typeface="ＭＳ Ｐゴシック"/>
                <a:cs typeface="Arial" pitchFamily="34" charset="0"/>
              </a:rPr>
              <a:t>Only one waiver can be used. </a:t>
            </a:r>
            <a:endParaRPr lang="en-US" sz="800" baseline="0" dirty="0" smtClean="0">
              <a:latin typeface="Arial" pitchFamily="34" charset="0"/>
              <a:ea typeface="ＭＳ Ｐゴシック"/>
              <a:cs typeface="ＭＳ Ｐゴシック"/>
            </a:endParaRPr>
          </a:p>
          <a:p>
            <a:endParaRPr lang="en-US" sz="800" baseline="0" dirty="0" smtClean="0">
              <a:latin typeface="Arial" pitchFamily="34" charset="0"/>
              <a:ea typeface="ＭＳ Ｐゴシック"/>
              <a:cs typeface="ＭＳ Ｐゴシック"/>
            </a:endParaRPr>
          </a:p>
          <a:p>
            <a:endParaRPr lang="en-US" sz="800"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41</a:t>
            </a:fld>
            <a:endParaRPr lang="en-US" dirty="0">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When the applicant is at the “Submit” stage, they must carefully review</a:t>
            </a:r>
            <a:r>
              <a:rPr lang="en-US" sz="800" baseline="0" dirty="0" smtClean="0">
                <a:latin typeface="Arial" pitchFamily="34" charset="0"/>
                <a:ea typeface="ＭＳ Ｐゴシック"/>
                <a:cs typeface="Arial" pitchFamily="34" charset="0"/>
              </a:rPr>
              <a:t> all information and the personal insight question responses entered into the application. </a:t>
            </a:r>
          </a:p>
          <a:p>
            <a:endParaRPr lang="en-US" sz="800" baseline="0" dirty="0" smtClean="0">
              <a:latin typeface="Arial" pitchFamily="34" charset="0"/>
              <a:ea typeface="ＭＳ Ｐゴシック"/>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ea typeface="ＭＳ Ｐゴシック"/>
                <a:cs typeface="Arial" pitchFamily="34" charset="0"/>
              </a:rPr>
              <a:t>While it may seem like a very simple step, don’t forget to click</a:t>
            </a:r>
            <a:r>
              <a:rPr lang="en-US" sz="800" baseline="0" dirty="0" smtClean="0">
                <a:latin typeface="Arial" pitchFamily="34" charset="0"/>
                <a:ea typeface="ＭＳ Ｐゴシック"/>
                <a:cs typeface="Arial" pitchFamily="34" charset="0"/>
              </a:rPr>
              <a:t> </a:t>
            </a:r>
            <a:r>
              <a:rPr lang="en-US" sz="800" b="0" baseline="0" dirty="0" smtClean="0">
                <a:latin typeface="Arial" pitchFamily="34" charset="0"/>
                <a:ea typeface="ＭＳ Ｐゴシック"/>
                <a:cs typeface="Arial" pitchFamily="34" charset="0"/>
              </a:rPr>
              <a:t>the submit </a:t>
            </a:r>
            <a:r>
              <a:rPr lang="en-US" sz="800" baseline="0" dirty="0" smtClean="0">
                <a:latin typeface="Arial" pitchFamily="34" charset="0"/>
                <a:ea typeface="ＭＳ Ｐゴシック"/>
                <a:cs typeface="Arial" pitchFamily="34" charset="0"/>
              </a:rPr>
              <a:t>button.  Failure to do so, especially on the last day of application filing period, will lead to disastrous results.</a:t>
            </a:r>
          </a:p>
          <a:p>
            <a:endParaRPr lang="en-US" sz="800" baseline="0" dirty="0" smtClean="0">
              <a:latin typeface="Arial" pitchFamily="34" charset="0"/>
              <a:ea typeface="ＭＳ Ｐゴシック"/>
              <a:cs typeface="Arial" pitchFamily="34" charset="0"/>
            </a:endParaRPr>
          </a:p>
          <a:p>
            <a:r>
              <a:rPr lang="en-US" sz="800" baseline="0" dirty="0" smtClean="0">
                <a:latin typeface="Arial" pitchFamily="34" charset="0"/>
                <a:ea typeface="ＭＳ Ｐゴシック"/>
                <a:cs typeface="Arial" pitchFamily="34" charset="0"/>
              </a:rPr>
              <a:t>Once “submit” is selected, that’s it, the application is gone and applicants will not be able to say “Oh no, I forgot to include X” or “I pasted in the wrong personal insight questions responses” or “I made a mistake on one of my courses or grades”.   </a:t>
            </a:r>
            <a:endParaRPr lang="en-US" sz="800" dirty="0" smtClean="0">
              <a:latin typeface="Arial" pitchFamily="34" charset="0"/>
              <a:ea typeface="ＭＳ Ｐゴシック"/>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42</a:t>
            </a:fld>
            <a:endParaRPr lang="en-US" dirty="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Arial" pitchFamily="34" charset="0"/>
              </a:rPr>
              <a:t>What can be done after submission?</a:t>
            </a:r>
          </a:p>
          <a:p>
            <a:endParaRPr lang="en-US" sz="800" dirty="0" smtClean="0">
              <a:latin typeface="Arial" pitchFamily="34" charset="0"/>
              <a:ea typeface="ＭＳ Ｐゴシック"/>
              <a:cs typeface="Arial" pitchFamily="34" charset="0"/>
            </a:endParaRPr>
          </a:p>
          <a:p>
            <a:pPr>
              <a:buFont typeface="Arial" pitchFamily="34" charset="0"/>
              <a:buChar char="•"/>
            </a:pPr>
            <a:r>
              <a:rPr lang="en-US" sz="800" dirty="0" smtClean="0">
                <a:latin typeface="Arial" pitchFamily="34" charset="0"/>
                <a:ea typeface="ＭＳ Ｐゴシック"/>
                <a:cs typeface="Arial" pitchFamily="34" charset="0"/>
              </a:rPr>
              <a:t>If the name, email or password needs updating, go to the Account Information.</a:t>
            </a:r>
          </a:p>
          <a:p>
            <a:pPr>
              <a:buFont typeface="Arial" pitchFamily="34" charset="0"/>
              <a:buChar char="•"/>
            </a:pPr>
            <a:r>
              <a:rPr lang="en-US" sz="800" dirty="0" smtClean="0">
                <a:latin typeface="Arial" pitchFamily="34" charset="0"/>
                <a:ea typeface="ＭＳ Ｐゴシック"/>
                <a:cs typeface="Arial" pitchFamily="34" charset="0"/>
              </a:rPr>
              <a:t>From “View Application,” a copy of the application can be printed.</a:t>
            </a:r>
          </a:p>
          <a:p>
            <a:pPr>
              <a:buFont typeface="Arial" pitchFamily="34" charset="0"/>
              <a:buChar char="•"/>
            </a:pPr>
            <a:r>
              <a:rPr lang="en-US" sz="800" dirty="0" smtClean="0">
                <a:latin typeface="Arial" pitchFamily="34" charset="0"/>
                <a:ea typeface="ＭＳ Ｐゴシック"/>
                <a:cs typeface="Arial" pitchFamily="34" charset="0"/>
              </a:rPr>
              <a:t>Address changes are made in the Personal Information</a:t>
            </a:r>
            <a:r>
              <a:rPr lang="en-US" sz="800" baseline="0" dirty="0" smtClean="0">
                <a:latin typeface="Arial" pitchFamily="34" charset="0"/>
                <a:ea typeface="ＭＳ Ｐゴシック"/>
                <a:cs typeface="Arial" pitchFamily="34" charset="0"/>
              </a:rPr>
              <a:t> section.</a:t>
            </a:r>
            <a:endParaRPr lang="en-US" sz="800" dirty="0" smtClean="0">
              <a:latin typeface="Arial" pitchFamily="34" charset="0"/>
              <a:ea typeface="ＭＳ Ｐゴシック"/>
              <a:cs typeface="Arial" pitchFamily="34" charset="0"/>
            </a:endParaRPr>
          </a:p>
          <a:p>
            <a:pPr defTabSz="949478">
              <a:buFont typeface="Arial" pitchFamily="34" charset="0"/>
              <a:buChar char="•"/>
            </a:pPr>
            <a:r>
              <a:rPr lang="en-US" sz="800" dirty="0" smtClean="0">
                <a:latin typeface="Arial" pitchFamily="34" charset="0"/>
                <a:ea typeface="ＭＳ Ｐゴシック"/>
                <a:cs typeface="Arial" pitchFamily="34" charset="0"/>
              </a:rPr>
              <a:t>If it’s before November</a:t>
            </a:r>
            <a:r>
              <a:rPr lang="en-US" sz="800" baseline="0" dirty="0" smtClean="0">
                <a:latin typeface="Arial" pitchFamily="34" charset="0"/>
                <a:ea typeface="ＭＳ Ｐゴシック"/>
                <a:cs typeface="Arial" pitchFamily="34" charset="0"/>
              </a:rPr>
              <a:t> 30</a:t>
            </a:r>
            <a:r>
              <a:rPr lang="en-US" sz="800" baseline="30000" dirty="0" smtClean="0">
                <a:latin typeface="Arial" pitchFamily="34" charset="0"/>
                <a:ea typeface="ＭＳ Ｐゴシック"/>
                <a:cs typeface="Arial" pitchFamily="34" charset="0"/>
              </a:rPr>
              <a:t>th</a:t>
            </a:r>
            <a:r>
              <a:rPr lang="en-US" sz="800" baseline="0" dirty="0" smtClean="0">
                <a:latin typeface="Arial" pitchFamily="34" charset="0"/>
                <a:ea typeface="ＭＳ Ｐゴシック"/>
                <a:cs typeface="Arial" pitchFamily="34" charset="0"/>
              </a:rPr>
              <a:t> </a:t>
            </a:r>
            <a:r>
              <a:rPr lang="en-US" sz="800" dirty="0" smtClean="0">
                <a:latin typeface="Arial" pitchFamily="34" charset="0"/>
                <a:ea typeface="ＭＳ Ｐゴシック"/>
                <a:cs typeface="Arial" pitchFamily="34" charset="0"/>
              </a:rPr>
              <a:t>campuses are still open, additional campuses can be added.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r>
              <a:rPr lang="en-US" sz="800" dirty="0" smtClean="0">
                <a:latin typeface="Arial" pitchFamily="34" charset="0"/>
                <a:cs typeface="Arial" pitchFamily="34" charset="0"/>
              </a:rPr>
              <a:t>If a</a:t>
            </a:r>
            <a:r>
              <a:rPr lang="en-US" sz="800" baseline="0" dirty="0" smtClean="0">
                <a:latin typeface="Arial" pitchFamily="34" charset="0"/>
                <a:cs typeface="Arial" pitchFamily="34" charset="0"/>
              </a:rPr>
              <a:t> student</a:t>
            </a:r>
            <a:r>
              <a:rPr lang="en-US" sz="800" dirty="0" smtClean="0">
                <a:latin typeface="Arial" pitchFamily="34" charset="0"/>
                <a:cs typeface="Arial" pitchFamily="34" charset="0"/>
              </a:rPr>
              <a:t> changes schools, adds or drops a course, or fails to earn a C or better in a course during the current</a:t>
            </a:r>
            <a:r>
              <a:rPr lang="en-US" sz="800" baseline="0" dirty="0" smtClean="0">
                <a:latin typeface="Arial" pitchFamily="34" charset="0"/>
                <a:cs typeface="Arial" pitchFamily="34" charset="0"/>
              </a:rPr>
              <a:t> academic year</a:t>
            </a:r>
            <a:r>
              <a:rPr lang="en-US" sz="800" dirty="0" smtClean="0">
                <a:latin typeface="Arial" pitchFamily="34" charset="0"/>
                <a:cs typeface="Arial" pitchFamily="34" charset="0"/>
              </a:rPr>
              <a:t> after submission</a:t>
            </a:r>
            <a:r>
              <a:rPr lang="en-US" sz="800" baseline="0" dirty="0" smtClean="0">
                <a:latin typeface="Arial" pitchFamily="34" charset="0"/>
                <a:cs typeface="Arial" pitchFamily="34" charset="0"/>
              </a:rPr>
              <a:t> of the</a:t>
            </a:r>
            <a:r>
              <a:rPr lang="en-US" sz="800" dirty="0" smtClean="0">
                <a:latin typeface="Arial" pitchFamily="34" charset="0"/>
                <a:cs typeface="Arial" pitchFamily="34" charset="0"/>
              </a:rPr>
              <a:t> application, they must notify UC, preferably using</a:t>
            </a:r>
            <a:r>
              <a:rPr lang="en-US" sz="800" baseline="0" dirty="0" smtClean="0">
                <a:latin typeface="Arial" pitchFamily="34" charset="0"/>
                <a:cs typeface="Arial" pitchFamily="34" charset="0"/>
              </a:rPr>
              <a:t> the Transfer Academic Update form, or </a:t>
            </a:r>
            <a:r>
              <a:rPr lang="en-US" sz="800" dirty="0" smtClean="0">
                <a:latin typeface="Arial" pitchFamily="34" charset="0"/>
                <a:cs typeface="Arial" pitchFamily="34" charset="0"/>
              </a:rPr>
              <a:t>by writing</a:t>
            </a:r>
            <a:r>
              <a:rPr lang="en-US" sz="800" baseline="0" dirty="0" smtClean="0">
                <a:latin typeface="Arial" pitchFamily="34" charset="0"/>
                <a:cs typeface="Arial" pitchFamily="34" charset="0"/>
              </a:rPr>
              <a:t> to </a:t>
            </a:r>
            <a:r>
              <a:rPr lang="en-US" sz="800" dirty="0" smtClean="0">
                <a:latin typeface="Arial" pitchFamily="34" charset="0"/>
                <a:cs typeface="Arial" pitchFamily="34" charset="0"/>
              </a:rPr>
              <a:t>the UC Application Center by email or postal mail. Correspondence</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must include the</a:t>
            </a:r>
            <a:r>
              <a:rPr lang="en-US" sz="800" baseline="0" dirty="0" smtClean="0">
                <a:latin typeface="Arial" pitchFamily="34" charset="0"/>
                <a:cs typeface="Arial" pitchFamily="34" charset="0"/>
              </a:rPr>
              <a:t> full</a:t>
            </a:r>
            <a:r>
              <a:rPr lang="en-US" sz="800" dirty="0" smtClean="0">
                <a:latin typeface="Arial" pitchFamily="34" charset="0"/>
                <a:cs typeface="Arial" pitchFamily="34" charset="0"/>
              </a:rPr>
              <a:t> name, UC Application ID number and signature (if you mail a letter) of the applicant.</a:t>
            </a:r>
            <a:r>
              <a:rPr lang="en-US" sz="800" baseline="0" dirty="0" smtClean="0">
                <a:latin typeface="Arial" pitchFamily="34" charset="0"/>
                <a:cs typeface="Arial" pitchFamily="34" charset="0"/>
              </a:rPr>
              <a:t> </a:t>
            </a:r>
            <a:r>
              <a:rPr lang="en-US" sz="800" baseline="0" dirty="0" smtClean="0">
                <a:latin typeface="Arial" pitchFamily="34" charset="0"/>
                <a:ea typeface="ＭＳ Ｐゴシック"/>
                <a:cs typeface="Arial" pitchFamily="34" charset="0"/>
              </a:rPr>
              <a:t>A copy </a:t>
            </a:r>
            <a:r>
              <a:rPr lang="en-US" sz="800" dirty="0" smtClean="0">
                <a:latin typeface="Arial" pitchFamily="34" charset="0"/>
                <a:cs typeface="Arial" pitchFamily="34" charset="0"/>
              </a:rPr>
              <a:t>will be made available</a:t>
            </a:r>
            <a:r>
              <a:rPr lang="en-US" sz="800" baseline="0" dirty="0" smtClean="0">
                <a:latin typeface="Arial" pitchFamily="34" charset="0"/>
                <a:cs typeface="Arial" pitchFamily="34" charset="0"/>
              </a:rPr>
              <a:t> to </a:t>
            </a:r>
            <a:r>
              <a:rPr lang="en-US" sz="800" dirty="0" smtClean="0">
                <a:latin typeface="Arial" pitchFamily="34" charset="0"/>
                <a:cs typeface="Arial" pitchFamily="34" charset="0"/>
              </a:rPr>
              <a:t>all the campuses to which the student applied. </a:t>
            </a:r>
          </a:p>
          <a:p>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Email: ucinfo@applyUCsupport.net</a:t>
            </a:r>
            <a:r>
              <a:rPr lang="en-US" sz="800" baseline="0" dirty="0" smtClean="0">
                <a:latin typeface="Arial" pitchFamily="34" charset="0"/>
                <a:cs typeface="Arial" pitchFamily="34" charset="0"/>
              </a:rPr>
              <a:t> </a:t>
            </a:r>
            <a:endParaRPr lang="en-US" sz="800" dirty="0" smtClean="0">
              <a:latin typeface="Arial" pitchFamily="34" charset="0"/>
              <a:cs typeface="Arial" pitchFamily="34" charset="0"/>
            </a:endParaRPr>
          </a:p>
          <a:p>
            <a:r>
              <a:rPr lang="en-US" sz="800" dirty="0" smtClean="0">
                <a:latin typeface="Arial" pitchFamily="34" charset="0"/>
                <a:cs typeface="Arial" pitchFamily="34" charset="0"/>
              </a:rPr>
              <a:t>Mail to:</a:t>
            </a:r>
          </a:p>
          <a:p>
            <a:r>
              <a:rPr lang="en-US" sz="800" dirty="0" smtClean="0">
                <a:latin typeface="Arial" pitchFamily="34" charset="0"/>
                <a:cs typeface="Arial" pitchFamily="34" charset="0"/>
              </a:rPr>
              <a:t>UC Application Center</a:t>
            </a:r>
            <a:br>
              <a:rPr lang="en-US" sz="800" dirty="0" smtClean="0">
                <a:latin typeface="Arial" pitchFamily="34" charset="0"/>
                <a:cs typeface="Arial" pitchFamily="34" charset="0"/>
              </a:rPr>
            </a:br>
            <a:r>
              <a:rPr lang="en-US" sz="800" dirty="0" smtClean="0">
                <a:latin typeface="Arial" pitchFamily="34" charset="0"/>
                <a:cs typeface="Arial" pitchFamily="34" charset="0"/>
              </a:rPr>
              <a:t>P.O. Box 1432</a:t>
            </a:r>
            <a:br>
              <a:rPr lang="en-US" sz="800" dirty="0" smtClean="0">
                <a:latin typeface="Arial" pitchFamily="34" charset="0"/>
                <a:cs typeface="Arial" pitchFamily="34" charset="0"/>
              </a:rPr>
            </a:br>
            <a:r>
              <a:rPr lang="en-US" sz="800" dirty="0" smtClean="0">
                <a:latin typeface="Arial" pitchFamily="34" charset="0"/>
                <a:cs typeface="Arial" pitchFamily="34" charset="0"/>
              </a:rPr>
              <a:t>Bakersfield, CA 93302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latin typeface="Arial" pitchFamily="34" charset="0"/>
              <a:ea typeface="ＭＳ Ｐゴシック"/>
              <a:cs typeface="Arial" pitchFamily="34" charset="0"/>
            </a:endParaRPr>
          </a:p>
          <a:p>
            <a:r>
              <a:rPr lang="en-US" sz="800" dirty="0" smtClean="0">
                <a:latin typeface="Arial" pitchFamily="34" charset="0"/>
                <a:cs typeface="Arial" pitchFamily="34" charset="0"/>
              </a:rPr>
              <a:t>Minor changes to your activities, awards, volunteer work, employment or personal insight question responses are unlikely to have an impact on the admission decision. However, if a</a:t>
            </a:r>
            <a:r>
              <a:rPr lang="en-US" sz="800" baseline="0" dirty="0" smtClean="0">
                <a:latin typeface="Arial" pitchFamily="34" charset="0"/>
                <a:cs typeface="Arial" pitchFamily="34" charset="0"/>
              </a:rPr>
              <a:t> student </a:t>
            </a:r>
            <a:r>
              <a:rPr lang="en-US" sz="800" dirty="0" smtClean="0">
                <a:latin typeface="Arial" pitchFamily="34" charset="0"/>
                <a:cs typeface="Arial" pitchFamily="34" charset="0"/>
              </a:rPr>
              <a:t>has significant updates in any of these areas, they may notify us— by mail — at the UC Application Center. </a:t>
            </a: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ea typeface="ＭＳ Ｐゴシック"/>
                <a:cs typeface="ＭＳ Ｐゴシック"/>
              </a:rPr>
              <a:t>Even if an applicant is not currently enrolled, and all information was submitted on the original application, all transfer applicants are required to submit the Transfer Academic Update (TAU).  </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If a</a:t>
            </a:r>
            <a:r>
              <a:rPr lang="en-US" sz="800" baseline="0" dirty="0" smtClean="0">
                <a:latin typeface="Arial" pitchFamily="34" charset="0"/>
                <a:ea typeface="ＭＳ Ｐゴシック"/>
                <a:cs typeface="ＭＳ Ｐゴシック"/>
              </a:rPr>
              <a:t> student is not currently enrolled, they would enter that information in the Comment Box.</a:t>
            </a:r>
            <a:endParaRPr lang="en-US" sz="800" dirty="0" smtClean="0">
              <a:latin typeface="Arial" pitchFamily="34" charset="0"/>
              <a:ea typeface="ＭＳ Ｐゴシック"/>
              <a:cs typeface="ＭＳ Ｐゴシック"/>
            </a:endParaRP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If a student is currently enrolled, submit grades for fall 2016 courses and confirm or update the winter and/or spring courses.</a:t>
            </a:r>
          </a:p>
          <a:p>
            <a:endParaRPr lang="en-US" sz="800" dirty="0" smtClean="0">
              <a:latin typeface="Arial" pitchFamily="34" charset="0"/>
              <a:ea typeface="ＭＳ Ｐゴシック"/>
              <a:cs typeface="ＭＳ Ｐゴシック"/>
            </a:endParaRPr>
          </a:p>
          <a:p>
            <a:r>
              <a:rPr lang="en-US" sz="800" dirty="0" smtClean="0">
                <a:latin typeface="Arial" pitchFamily="34" charset="0"/>
                <a:ea typeface="ＭＳ Ｐゴシック"/>
                <a:cs typeface="ＭＳ Ｐゴシック"/>
              </a:rPr>
              <a:t>The deadline to submit the TAU is January 31.</a:t>
            </a:r>
          </a:p>
          <a:p>
            <a:endParaRPr lang="en-US"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44</a:t>
            </a:fld>
            <a:endParaRPr lang="en-US" dirty="0">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sz="800" dirty="0" smtClean="0">
                <a:latin typeface="Arial" pitchFamily="34" charset="0"/>
                <a:cs typeface="Arial" pitchFamily="34" charset="0"/>
              </a:rPr>
              <a:t>Download the “Apply Online To UC” brochure (“quick-start guide”</a:t>
            </a:r>
            <a:r>
              <a:rPr lang="en-US" sz="800" i="0" dirty="0" smtClean="0">
                <a:latin typeface="Arial" pitchFamily="34" charset="0"/>
                <a:cs typeface="Arial" pitchFamily="34" charset="0"/>
              </a:rPr>
              <a:t>)</a:t>
            </a:r>
            <a:endParaRPr lang="en-US" sz="800" i="1" dirty="0" smtClean="0">
              <a:latin typeface="Arial" pitchFamily="34" charset="0"/>
              <a:cs typeface="Arial" pitchFamily="34" charset="0"/>
            </a:endParaRPr>
          </a:p>
          <a:p>
            <a:pPr>
              <a:defRPr/>
            </a:pPr>
            <a:endParaRPr lang="en-US" sz="800" dirty="0" smtClean="0">
              <a:latin typeface="Arial" pitchFamily="34" charset="0"/>
              <a:cs typeface="Arial" pitchFamily="34" charset="0"/>
            </a:endParaRPr>
          </a:p>
          <a:p>
            <a:pPr>
              <a:defRPr/>
            </a:pPr>
            <a:r>
              <a:rPr lang="en-US" sz="800" dirty="0" smtClean="0">
                <a:latin typeface="Arial" pitchFamily="34" charset="0"/>
                <a:cs typeface="Arial" pitchFamily="34" charset="0"/>
                <a:hlinkClick r:id="rId3" action="ppaction://hlinkfile"/>
              </a:rPr>
              <a:t>Transfer</a:t>
            </a:r>
            <a:r>
              <a:rPr lang="en-US" sz="800" dirty="0" smtClean="0">
                <a:latin typeface="Arial" pitchFamily="34" charset="0"/>
                <a:cs typeface="Arial" pitchFamily="34" charset="0"/>
              </a:rPr>
              <a:t> [PDF] </a:t>
            </a:r>
            <a:r>
              <a:rPr lang="en-US" sz="800" dirty="0" smtClean="0">
                <a:latin typeface="Arial" pitchFamily="34" charset="0"/>
                <a:cs typeface="Arial" pitchFamily="34" charset="0"/>
                <a:hlinkClick r:id="rId3"/>
              </a:rPr>
              <a:t>admission.universityofcalifornia.edu/counselors/files/apply-online-transfer.pdf</a:t>
            </a:r>
            <a:endParaRPr lang="en-US" sz="800" dirty="0" smtClean="0">
              <a:latin typeface="Arial" pitchFamily="34" charset="0"/>
              <a:cs typeface="Arial" pitchFamily="34" charset="0"/>
            </a:endParaRPr>
          </a:p>
          <a:p>
            <a:pPr eaLnBrk="1" hangingPunct="1">
              <a:defRPr/>
            </a:pPr>
            <a:endParaRPr lang="en-US" sz="8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45</a:t>
            </a:fld>
            <a:endParaRPr lang="en-US" dirty="0">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After a</a:t>
            </a:r>
            <a:r>
              <a:rPr lang="en-US" sz="800" baseline="0" dirty="0" smtClean="0">
                <a:latin typeface="Arial" pitchFamily="34" charset="0"/>
                <a:cs typeface="Arial" pitchFamily="34" charset="0"/>
              </a:rPr>
              <a:t> student has successfully submitted their UC admission application and printed a copy for their records – they can jump for joy – it’s done!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46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rPr>
              <a:t>For students, we recommend the following:</a:t>
            </a:r>
          </a:p>
          <a:p>
            <a:endParaRPr lang="en-US" sz="800" dirty="0" smtClean="0">
              <a:latin typeface="Arial" pitchFamily="34" charset="0"/>
            </a:endParaRPr>
          </a:p>
          <a:p>
            <a:pPr>
              <a:buFontTx/>
              <a:buChar char="•"/>
            </a:pPr>
            <a:r>
              <a:rPr lang="en-US" sz="800" dirty="0" smtClean="0">
                <a:latin typeface="Arial" pitchFamily="34" charset="0"/>
              </a:rPr>
              <a:t> Begin preparing for the application</a:t>
            </a:r>
            <a:r>
              <a:rPr lang="en-US" sz="800" baseline="0" dirty="0" smtClean="0">
                <a:latin typeface="Arial" pitchFamily="34" charset="0"/>
              </a:rPr>
              <a:t> now – don’t wait until November</a:t>
            </a:r>
          </a:p>
          <a:p>
            <a:pPr>
              <a:buFontTx/>
              <a:buChar char="•"/>
            </a:pPr>
            <a:endParaRPr lang="en-US" sz="800" dirty="0" smtClean="0">
              <a:latin typeface="Arial" pitchFamily="34" charset="0"/>
            </a:endParaRPr>
          </a:p>
          <a:p>
            <a:pPr>
              <a:buFontTx/>
              <a:buChar char="•"/>
            </a:pPr>
            <a:r>
              <a:rPr lang="en-US" sz="800" dirty="0" smtClean="0">
                <a:latin typeface="Arial" pitchFamily="34" charset="0"/>
              </a:rPr>
              <a:t> Start by researching the campuses</a:t>
            </a:r>
            <a:r>
              <a:rPr lang="en-US" sz="800" baseline="0" dirty="0" smtClean="0">
                <a:latin typeface="Arial" pitchFamily="34" charset="0"/>
              </a:rPr>
              <a:t> </a:t>
            </a:r>
            <a:r>
              <a:rPr lang="en-US" sz="800" dirty="0" smtClean="0">
                <a:latin typeface="Arial" pitchFamily="34" charset="0"/>
              </a:rPr>
              <a:t>so you know where you want to apply, and for what major. It’s a good idea to review the curriculum of your intended major in the General Catalog for each campus; the courses required/offered</a:t>
            </a:r>
            <a:r>
              <a:rPr lang="en-US" sz="800" baseline="0" dirty="0" smtClean="0">
                <a:latin typeface="Arial" pitchFamily="34" charset="0"/>
              </a:rPr>
              <a:t> for the same/similarly named major might be different from one campus to another; review the course descriptions and ask yourself “Is this a course I would want to take?”.  Learn about the courses you will be required to take in order to earn the UC degree so you are fully informed about UC graduation requirements to plan how long it will take to graduate.  At most campuses junior transfer students can graduate in two years plus one additional term, if they plan carefully.</a:t>
            </a:r>
          </a:p>
          <a:p>
            <a:pPr>
              <a:buFontTx/>
              <a:buChar char="•"/>
            </a:pPr>
            <a:endParaRPr lang="en-US" sz="800" dirty="0" smtClean="0">
              <a:latin typeface="Arial" pitchFamily="34" charset="0"/>
            </a:endParaRPr>
          </a:p>
          <a:p>
            <a:pPr>
              <a:buFontTx/>
              <a:buChar char="•"/>
            </a:pPr>
            <a:r>
              <a:rPr lang="en-US" sz="800" dirty="0" smtClean="0">
                <a:latin typeface="Arial" pitchFamily="34" charset="0"/>
              </a:rPr>
              <a:t> Check for available</a:t>
            </a:r>
            <a:r>
              <a:rPr lang="en-US" sz="800" baseline="0" dirty="0" smtClean="0">
                <a:latin typeface="Arial" pitchFamily="34" charset="0"/>
              </a:rPr>
              <a:t> majors at: admission.universityofcalifornia.edu/how-to-apply/check-majors/index.html. Not all majors are open to transfer applicants, or for every term. </a:t>
            </a:r>
          </a:p>
          <a:p>
            <a:pPr>
              <a:buFontTx/>
              <a:buChar char="•"/>
            </a:pPr>
            <a:endParaRPr lang="en-US" sz="800" baseline="0" dirty="0" smtClean="0">
              <a:latin typeface="Arial" pitchFamily="34" charset="0"/>
            </a:endParaRPr>
          </a:p>
          <a:p>
            <a:pPr>
              <a:buFontTx/>
              <a:buChar char="•"/>
            </a:pPr>
            <a:r>
              <a:rPr lang="en-US" sz="800" baseline="0" dirty="0" smtClean="0">
                <a:latin typeface="Arial" pitchFamily="34" charset="0"/>
              </a:rPr>
              <a:t>In addition, remember that for most campuses, completion of general education requirements (the freshman/sophomore level courses) are not a part of the admission selection process.  Therefore, you may want to take some time to investigate if you will be required to complete general education/breadth courses after you transfer to UC – this may extend the time it takes for you to graduate.  For California community college students, </a:t>
            </a:r>
            <a:r>
              <a:rPr lang="en-US" sz="800" b="1" baseline="0" dirty="0" smtClean="0">
                <a:latin typeface="Arial" pitchFamily="34" charset="0"/>
              </a:rPr>
              <a:t>if </a:t>
            </a:r>
            <a:r>
              <a:rPr lang="en-US" sz="800" baseline="0" dirty="0" smtClean="0">
                <a:latin typeface="Arial" pitchFamily="34" charset="0"/>
              </a:rPr>
              <a:t>the IGETC pattern of general education requirements is accepted by the UC program to which you are admitted, you </a:t>
            </a:r>
            <a:r>
              <a:rPr lang="en-US" sz="800" b="1" baseline="0" dirty="0" smtClean="0">
                <a:latin typeface="Arial" pitchFamily="34" charset="0"/>
              </a:rPr>
              <a:t>may</a:t>
            </a:r>
            <a:r>
              <a:rPr lang="en-US" sz="800" baseline="0" dirty="0" smtClean="0">
                <a:latin typeface="Arial" pitchFamily="34" charset="0"/>
              </a:rPr>
              <a:t> only have to complete a few junior/senior level G.E. courses to graduate from UC.</a:t>
            </a:r>
          </a:p>
          <a:p>
            <a:pPr>
              <a:buFontTx/>
              <a:buNone/>
            </a:pPr>
            <a:endParaRPr lang="en-US" sz="800" dirty="0" smtClean="0">
              <a:latin typeface="Arial" pitchFamily="34" charset="0"/>
            </a:endParaRPr>
          </a:p>
          <a:p>
            <a:pPr marL="0" marR="0" lvl="1" indent="0" algn="l" defTabSz="457200" rtl="0" eaLnBrk="1" fontAlgn="auto" latinLnBrk="0" hangingPunct="1">
              <a:lnSpc>
                <a:spcPct val="100000"/>
              </a:lnSpc>
              <a:spcBef>
                <a:spcPts val="0"/>
              </a:spcBef>
              <a:spcAft>
                <a:spcPts val="0"/>
              </a:spcAft>
              <a:buClrTx/>
              <a:buSzTx/>
              <a:buFontTx/>
              <a:buChar char="•"/>
              <a:tabLst/>
              <a:defRPr/>
            </a:pPr>
            <a:r>
              <a:rPr lang="en-US" sz="800" dirty="0" smtClean="0">
                <a:latin typeface="Arial" pitchFamily="34" charset="0"/>
              </a:rPr>
              <a:t> Gather materials that you’ll need: transcripts/academic records</a:t>
            </a:r>
            <a:r>
              <a:rPr lang="en-US" sz="800" baseline="0" dirty="0" smtClean="0">
                <a:latin typeface="Arial" pitchFamily="34" charset="0"/>
              </a:rPr>
              <a:t>, list of current and planned courses, AP/IB test scores, awards and honors, volunteer program timelines and hours, employment timeline and hours, etc. </a:t>
            </a:r>
          </a:p>
          <a:p>
            <a:pPr marL="0" marR="0" lvl="1" indent="0" algn="l" defTabSz="457200" rtl="0" eaLnBrk="1" fontAlgn="auto" latinLnBrk="0" hangingPunct="1">
              <a:lnSpc>
                <a:spcPct val="100000"/>
              </a:lnSpc>
              <a:spcBef>
                <a:spcPts val="0"/>
              </a:spcBef>
              <a:spcAft>
                <a:spcPts val="0"/>
              </a:spcAft>
              <a:buClrTx/>
              <a:buSzTx/>
              <a:buFontTx/>
              <a:buChar char="•"/>
              <a:tabLst/>
              <a:defRPr/>
            </a:pPr>
            <a:endParaRPr lang="en-US" sz="800" dirty="0" smtClean="0">
              <a:latin typeface="Arial" pitchFamily="34" charset="0"/>
            </a:endParaRPr>
          </a:p>
          <a:p>
            <a:pPr marL="0" lvl="1">
              <a:buFontTx/>
              <a:buChar char="•"/>
            </a:pPr>
            <a:r>
              <a:rPr lang="en-US" sz="800" dirty="0" smtClean="0">
                <a:latin typeface="Arial" pitchFamily="34" charset="0"/>
              </a:rPr>
              <a:t> Brainstorm</a:t>
            </a:r>
            <a:r>
              <a:rPr lang="en-US" sz="800" baseline="0" dirty="0" smtClean="0">
                <a:latin typeface="Arial" pitchFamily="34" charset="0"/>
              </a:rPr>
              <a:t>: t</a:t>
            </a:r>
            <a:r>
              <a:rPr lang="en-US" sz="800" dirty="0" smtClean="0">
                <a:latin typeface="Arial" pitchFamily="34" charset="0"/>
              </a:rPr>
              <a:t>ake time to remember all the important things you have done throughout the last few years, from club</a:t>
            </a:r>
            <a:r>
              <a:rPr lang="en-US" sz="800" baseline="0" dirty="0" smtClean="0">
                <a:latin typeface="Arial" pitchFamily="34" charset="0"/>
              </a:rPr>
              <a:t> involvement, to volunteering, to athletics and leadership, and more. </a:t>
            </a:r>
          </a:p>
          <a:p>
            <a:pPr marL="0" lvl="1">
              <a:buFontTx/>
              <a:buChar char="•"/>
            </a:pPr>
            <a:endParaRPr lang="en-US" sz="800" baseline="0" dirty="0" smtClean="0">
              <a:latin typeface="Arial" pitchFamily="34" charset="0"/>
            </a:endParaRPr>
          </a:p>
          <a:p>
            <a:pPr marL="0" lvl="1">
              <a:buFontTx/>
              <a:buChar char="•"/>
            </a:pPr>
            <a:r>
              <a:rPr lang="en-US" sz="800" baseline="0" dirty="0" smtClean="0">
                <a:latin typeface="Arial" pitchFamily="34" charset="0"/>
              </a:rPr>
              <a:t> </a:t>
            </a:r>
            <a:r>
              <a:rPr lang="en-US" sz="800" dirty="0" smtClean="0">
                <a:latin typeface="Arial" pitchFamily="34" charset="0"/>
              </a:rPr>
              <a:t>UC campuses are selective: Apply to different types of campuses throughout the system for your best chance of being admitted and finding a good match. Information on each UC campus can be found at </a:t>
            </a:r>
            <a:r>
              <a:rPr lang="en-US" sz="800" u="sng" kern="1200" dirty="0" smtClean="0">
                <a:solidFill>
                  <a:schemeClr val="tx1"/>
                </a:solidFill>
                <a:latin typeface="+mn-lt"/>
                <a:ea typeface="+mn-ea"/>
                <a:cs typeface="+mn-cs"/>
                <a:hlinkClick r:id="rId3"/>
              </a:rPr>
              <a:t>admission.universityofcalifornia.edu/campuses/index.html</a:t>
            </a:r>
            <a:endParaRPr lang="en-US" sz="800" dirty="0" smtClean="0">
              <a:latin typeface="Arial" pitchFamily="34" charset="0"/>
            </a:endParaRPr>
          </a:p>
          <a:p>
            <a:pPr marL="0" lvl="1">
              <a:buFontTx/>
              <a:buChar char="•"/>
            </a:pPr>
            <a:endParaRPr lang="en-US" sz="800" dirty="0" smtClean="0">
              <a:latin typeface="Arial" pitchFamily="34" charset="0"/>
            </a:endParaRPr>
          </a:p>
          <a:p>
            <a:pPr marL="0" lvl="1">
              <a:buFontTx/>
              <a:buChar char="•"/>
            </a:pPr>
            <a:r>
              <a:rPr lang="en-US" sz="800" dirty="0" smtClean="0">
                <a:latin typeface="Arial" pitchFamily="34" charset="0"/>
              </a:rPr>
              <a:t> Your short answer responses to the personal insight questions, and the mandatory question, are important! Write it early.  There are online resources with writing tips (a video is available as well) and a worksheet to help you get started.</a:t>
            </a:r>
            <a:r>
              <a:rPr lang="en-US" sz="800" baseline="0" dirty="0" smtClean="0">
                <a:latin typeface="Arial" pitchFamily="34" charset="0"/>
              </a:rPr>
              <a:t> And, remember they are personal insight questions and about you.  It is not an English essay.  Admission staff want to learn about you.  What you did and why; what you learned and how you applied what you learned to aspects of your life.  Use “I” statements – I did this, I chose to do that, I learned about . . . .  It’s your one opportunity to ensure we get to know you.</a:t>
            </a:r>
          </a:p>
          <a:p>
            <a:pPr marL="0" lvl="1">
              <a:buFontTx/>
              <a:buChar char="•"/>
            </a:pPr>
            <a:endParaRPr lang="en-US" sz="800" baseline="0" dirty="0" smtClean="0">
              <a:latin typeface="Arial" pitchFamily="34" charset="0"/>
            </a:endParaRPr>
          </a:p>
          <a:p>
            <a:pPr marL="0" lvl="1">
              <a:buFontTx/>
              <a:buChar char="•"/>
            </a:pPr>
            <a:r>
              <a:rPr lang="en-US" sz="800" dirty="0" smtClean="0">
                <a:latin typeface="Arial" pitchFamily="34" charset="0"/>
              </a:rPr>
              <a:t>Campuses use email to communicate</a:t>
            </a:r>
            <a:r>
              <a:rPr lang="en-US" sz="800" baseline="0" dirty="0" smtClean="0">
                <a:latin typeface="Arial" pitchFamily="34" charset="0"/>
              </a:rPr>
              <a:t> with applicants during the application process: students should create </a:t>
            </a:r>
            <a:r>
              <a:rPr lang="en-US" sz="800" dirty="0" smtClean="0">
                <a:latin typeface="Arial" pitchFamily="34" charset="0"/>
              </a:rPr>
              <a:t>an email account (preferably</a:t>
            </a:r>
            <a:r>
              <a:rPr lang="en-US" sz="800" baseline="0" dirty="0" smtClean="0">
                <a:latin typeface="Arial" pitchFamily="34" charset="0"/>
              </a:rPr>
              <a:t> one that identifies them instead of a “cute” or “non-distinct” name) and be sure </a:t>
            </a:r>
            <a:r>
              <a:rPr lang="en-US" sz="800" dirty="0" smtClean="0">
                <a:latin typeface="Arial" pitchFamily="34" charset="0"/>
              </a:rPr>
              <a:t>that they will check it regularly. </a:t>
            </a:r>
            <a:endParaRPr lang="en-US" sz="800"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cs typeface="Arial" pitchFamily="34" charset="0"/>
              </a:rPr>
              <a:t>When an applicant</a:t>
            </a:r>
            <a:r>
              <a:rPr lang="en-US" sz="800" baseline="0" dirty="0" smtClean="0">
                <a:latin typeface="Arial" pitchFamily="34" charset="0"/>
                <a:cs typeface="Arial" pitchFamily="34" charset="0"/>
              </a:rPr>
              <a:t> completes the UC admission application, it is important that they understand how their application information will be reviewed by the campuses. This section will provide guidance on the importance of the information provided and how campuses will use the information to understand the context of the applicant’s educational experience.</a:t>
            </a:r>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b="1" dirty="0" smtClean="0">
                <a:latin typeface="Arial" pitchFamily="34" charset="0"/>
                <a:cs typeface="Arial" pitchFamily="34" charset="0"/>
              </a:rPr>
              <a:t>Requirements:</a:t>
            </a:r>
            <a:r>
              <a:rPr lang="en-US" sz="800" b="1" baseline="0" dirty="0" smtClean="0">
                <a:latin typeface="Arial" pitchFamily="34" charset="0"/>
                <a:cs typeface="Arial" pitchFamily="34" charset="0"/>
              </a:rPr>
              <a:t> </a:t>
            </a:r>
            <a:r>
              <a:rPr lang="en-US" sz="800" b="0" baseline="0" dirty="0" smtClean="0">
                <a:latin typeface="Arial" pitchFamily="34" charset="0"/>
                <a:cs typeface="Arial" pitchFamily="34" charset="0"/>
              </a:rPr>
              <a:t>All UC Campuses have the same minimum requirements for transfer applicants to ensure that all students are prepared to be academically successful at the University.   Additional requirements for the intended major and graduation requirements such as general education courses may be required/considered for admission selection.  Be sure you are aware of all three categories of requirements: 1. minimum courses; 2. major courses; and 3. general education/graduation requirements.  In some cases one course may be used to satisfy more than one requirement.</a:t>
            </a:r>
          </a:p>
          <a:p>
            <a:endParaRPr lang="en-US" sz="800" b="0" baseline="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baseline="0" dirty="0" smtClean="0">
                <a:latin typeface="Arial" pitchFamily="34" charset="0"/>
                <a:cs typeface="Arial" pitchFamily="34" charset="0"/>
              </a:rPr>
              <a:t>Selection: </a:t>
            </a:r>
            <a:r>
              <a:rPr lang="en-US" sz="800" b="0" baseline="0" dirty="0" smtClean="0">
                <a:latin typeface="Arial" pitchFamily="34" charset="0"/>
                <a:cs typeface="Arial" pitchFamily="34" charset="0"/>
              </a:rPr>
              <a:t>Selection is a</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process at each campus</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which is necessary when more applicants apply to a program than a campus can admit and enroll. Each UC campus evaluates applicants beyond just their GPA in order to select the applicants who would are best suited to their campus. However, completion of required courses, especially for the major, with</a:t>
            </a:r>
            <a:r>
              <a:rPr lang="en-US" sz="800" baseline="0" dirty="0" smtClean="0">
                <a:latin typeface="Arial" pitchFamily="34" charset="0"/>
                <a:cs typeface="Arial" pitchFamily="34" charset="0"/>
              </a:rPr>
              <a:t> strong grades is critical to being a competitive applicant for selection.</a:t>
            </a: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b="1" dirty="0" smtClean="0">
                <a:latin typeface="Arial" pitchFamily="34" charset="0"/>
                <a:cs typeface="Arial" pitchFamily="34" charset="0"/>
              </a:rPr>
              <a:t>Applicant Pool: </a:t>
            </a:r>
            <a:r>
              <a:rPr lang="en-US" sz="800" dirty="0" smtClean="0">
                <a:latin typeface="Arial" pitchFamily="34" charset="0"/>
                <a:cs typeface="Arial" pitchFamily="34" charset="0"/>
              </a:rPr>
              <a:t>Who else</a:t>
            </a:r>
            <a:r>
              <a:rPr lang="en-US" sz="800" baseline="0" dirty="0" smtClean="0">
                <a:latin typeface="Arial" pitchFamily="34" charset="0"/>
                <a:cs typeface="Arial" pitchFamily="34" charset="0"/>
              </a:rPr>
              <a:t> is in the applicant pool</a:t>
            </a:r>
            <a:r>
              <a:rPr lang="en-US" sz="800" dirty="0" smtClean="0">
                <a:latin typeface="Arial" pitchFamily="34" charset="0"/>
                <a:cs typeface="Arial" pitchFamily="34" charset="0"/>
              </a:rPr>
              <a:t>? Applicants</a:t>
            </a:r>
            <a:r>
              <a:rPr lang="en-US" sz="800" baseline="0" dirty="0" smtClean="0">
                <a:latin typeface="Arial" pitchFamily="34" charset="0"/>
                <a:cs typeface="Arial" pitchFamily="34" charset="0"/>
              </a:rPr>
              <a:t> must remember</a:t>
            </a:r>
            <a:r>
              <a:rPr lang="en-US" sz="800" dirty="0" smtClean="0">
                <a:latin typeface="Arial" pitchFamily="34" charset="0"/>
                <a:cs typeface="Arial" pitchFamily="34" charset="0"/>
              </a:rPr>
              <a:t> that they are not just applying with students from the</a:t>
            </a:r>
            <a:r>
              <a:rPr lang="en-US" sz="800" baseline="0" dirty="0" smtClean="0">
                <a:latin typeface="Arial" pitchFamily="34" charset="0"/>
                <a:cs typeface="Arial" pitchFamily="34" charset="0"/>
              </a:rPr>
              <a:t> college/university</a:t>
            </a:r>
            <a:r>
              <a:rPr lang="en-US" sz="800" dirty="0" smtClean="0">
                <a:latin typeface="Arial" pitchFamily="34" charset="0"/>
                <a:cs typeface="Arial" pitchFamily="34" charset="0"/>
              </a:rPr>
              <a:t> and community, but also with students from all parts</a:t>
            </a:r>
            <a:r>
              <a:rPr lang="en-US" sz="800" baseline="0" dirty="0" smtClean="0">
                <a:latin typeface="Arial" pitchFamily="34" charset="0"/>
                <a:cs typeface="Arial" pitchFamily="34" charset="0"/>
              </a:rPr>
              <a:t> of California, the U.S. and from other countries, whose backgrounds may be similar or different from their own.  UC receives applications from students with a variety of attributes: those living in </a:t>
            </a:r>
            <a:r>
              <a:rPr lang="en-US" sz="800" dirty="0" smtClean="0">
                <a:latin typeface="Arial" pitchFamily="34" charset="0"/>
                <a:cs typeface="Arial" pitchFamily="34" charset="0"/>
              </a:rPr>
              <a:t>small rural areas, students from</a:t>
            </a:r>
            <a:r>
              <a:rPr lang="en-US" sz="800" baseline="0" dirty="0" smtClean="0">
                <a:latin typeface="Arial" pitchFamily="34" charset="0"/>
                <a:cs typeface="Arial" pitchFamily="34" charset="0"/>
              </a:rPr>
              <a:t> families with low and </a:t>
            </a:r>
            <a:r>
              <a:rPr lang="en-US" sz="800" dirty="0" smtClean="0">
                <a:latin typeface="Arial" pitchFamily="34" charset="0"/>
                <a:cs typeface="Arial" pitchFamily="34" charset="0"/>
              </a:rPr>
              <a:t>high</a:t>
            </a:r>
            <a:r>
              <a:rPr lang="en-US" sz="800" baseline="0" dirty="0" smtClean="0">
                <a:latin typeface="Arial" pitchFamily="34" charset="0"/>
                <a:cs typeface="Arial" pitchFamily="34" charset="0"/>
              </a:rPr>
              <a:t> </a:t>
            </a:r>
            <a:r>
              <a:rPr lang="en-US" sz="800" dirty="0" smtClean="0">
                <a:latin typeface="Arial" pitchFamily="34" charset="0"/>
                <a:cs typeface="Arial" pitchFamily="34" charset="0"/>
              </a:rPr>
              <a:t>incomes, communities</a:t>
            </a:r>
            <a:r>
              <a:rPr lang="en-US" sz="800" baseline="0" dirty="0" smtClean="0">
                <a:latin typeface="Arial" pitchFamily="34" charset="0"/>
                <a:cs typeface="Arial" pitchFamily="34" charset="0"/>
              </a:rPr>
              <a:t> that have high and low </a:t>
            </a:r>
            <a:r>
              <a:rPr lang="en-US" sz="800" dirty="0" smtClean="0">
                <a:latin typeface="Arial" pitchFamily="34" charset="0"/>
                <a:cs typeface="Arial" pitchFamily="34" charset="0"/>
              </a:rPr>
              <a:t>college-going rates, students who are single-parents, U.S. military veterans, students working full-time, nonresident</a:t>
            </a:r>
            <a:r>
              <a:rPr lang="en-US" sz="800" baseline="0" dirty="0" smtClean="0">
                <a:latin typeface="Arial" pitchFamily="34" charset="0"/>
                <a:cs typeface="Arial" pitchFamily="34" charset="0"/>
              </a:rPr>
              <a:t> students</a:t>
            </a:r>
            <a:r>
              <a:rPr lang="en-US" sz="800" dirty="0" smtClean="0">
                <a:latin typeface="Arial" pitchFamily="34" charset="0"/>
                <a:cs typeface="Arial" pitchFamily="34" charset="0"/>
              </a:rPr>
              <a:t>, etc.  Even if a student thinks their background or situation</a:t>
            </a:r>
            <a:r>
              <a:rPr lang="en-US" sz="800" baseline="0" dirty="0" smtClean="0">
                <a:latin typeface="Arial" pitchFamily="34" charset="0"/>
                <a:cs typeface="Arial" pitchFamily="34" charset="0"/>
              </a:rPr>
              <a:t> is typical (or not unique) it is important to</a:t>
            </a:r>
            <a:r>
              <a:rPr lang="en-US" sz="800" dirty="0" smtClean="0">
                <a:latin typeface="Arial" pitchFamily="34" charset="0"/>
                <a:cs typeface="Arial" pitchFamily="34" charset="0"/>
              </a:rPr>
              <a:t> explain</a:t>
            </a:r>
            <a:r>
              <a:rPr lang="en-US" sz="800" baseline="0" dirty="0" smtClean="0">
                <a:latin typeface="Arial" pitchFamily="34" charset="0"/>
                <a:cs typeface="Arial" pitchFamily="34" charset="0"/>
              </a:rPr>
              <a:t> (not complain) why,</a:t>
            </a:r>
            <a:r>
              <a:rPr lang="en-US" sz="800" dirty="0" smtClean="0">
                <a:latin typeface="Arial" pitchFamily="34" charset="0"/>
                <a:cs typeface="Arial" pitchFamily="34" charset="0"/>
              </a:rPr>
              <a:t> so UC admission</a:t>
            </a:r>
            <a:r>
              <a:rPr lang="en-US" sz="800" baseline="0" dirty="0" smtClean="0">
                <a:latin typeface="Arial" pitchFamily="34" charset="0"/>
                <a:cs typeface="Arial" pitchFamily="34" charset="0"/>
              </a:rPr>
              <a:t> staff </a:t>
            </a:r>
            <a:r>
              <a:rPr lang="en-US" sz="800" dirty="0" smtClean="0">
                <a:latin typeface="Arial" pitchFamily="34" charset="0"/>
                <a:cs typeface="Arial" pitchFamily="34" charset="0"/>
              </a:rPr>
              <a:t>understand the applicant better.  The admission staff need more than just a school name or city to get a better sense of the applicant.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latin typeface="Arial" pitchFamily="34" charset="0"/>
                <a:cs typeface="Arial" pitchFamily="34" charset="0"/>
              </a:rPr>
              <a:t>It is also important to note that each UC campus</a:t>
            </a:r>
            <a:r>
              <a:rPr lang="en-US" sz="800" baseline="0" dirty="0" smtClean="0">
                <a:latin typeface="Arial" pitchFamily="34" charset="0"/>
                <a:cs typeface="Arial" pitchFamily="34" charset="0"/>
              </a:rPr>
              <a:t> evaluates the application without knowing the status of the same application at another campus. For example, one campus will not admit or deny due to the admission decision from another campus. </a:t>
            </a:r>
            <a:endParaRPr lang="en-US" sz="8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defRPr/>
            </a:pPr>
            <a:r>
              <a:rPr lang="en-US" dirty="0" smtClean="0"/>
              <a:t> </a:t>
            </a:r>
            <a:r>
              <a:rPr lang="en-US" sz="800" dirty="0" smtClean="0">
                <a:latin typeface="Arial" pitchFamily="34" charset="0"/>
                <a:cs typeface="Arial" pitchFamily="34" charset="0"/>
              </a:rPr>
              <a:t>First, it’s important to know how we review applications</a:t>
            </a:r>
          </a:p>
          <a:p>
            <a:pPr eaLnBrk="1" hangingPunct="1">
              <a:buFont typeface="Arial" pitchFamily="34" charset="0"/>
              <a:buChar char="•"/>
              <a:defRPr/>
            </a:pPr>
            <a:endParaRPr lang="en-US" sz="800" dirty="0" smtClean="0">
              <a:latin typeface="Arial" pitchFamily="34" charset="0"/>
              <a:cs typeface="Arial" pitchFamily="34" charset="0"/>
            </a:endParaRPr>
          </a:p>
          <a:p>
            <a:pPr eaLnBrk="1" hangingPunct="1">
              <a:buFont typeface="Arial" pitchFamily="34" charset="0"/>
              <a:buChar char="•"/>
              <a:defRPr/>
            </a:pPr>
            <a:r>
              <a:rPr lang="en-US" sz="800" dirty="0" smtClean="0">
                <a:latin typeface="Arial" pitchFamily="34" charset="0"/>
                <a:cs typeface="Arial" pitchFamily="34" charset="0"/>
              </a:rPr>
              <a:t> In general campuses look for:</a:t>
            </a:r>
          </a:p>
          <a:p>
            <a:pPr lvl="1" eaLnBrk="1" hangingPunct="1">
              <a:buFontTx/>
              <a:buChar char="-"/>
              <a:defRPr/>
            </a:pPr>
            <a:r>
              <a:rPr lang="en-US" sz="800" dirty="0" smtClean="0">
                <a:latin typeface="Arial" pitchFamily="34" charset="0"/>
                <a:cs typeface="Arial" pitchFamily="34" charset="0"/>
              </a:rPr>
              <a:t> Strong grades &amp; major preparation.</a:t>
            </a:r>
            <a:endParaRPr lang="en-US" sz="800" i="1" dirty="0" smtClean="0">
              <a:latin typeface="Arial" pitchFamily="34" charset="0"/>
              <a:cs typeface="Arial" pitchFamily="34" charset="0"/>
            </a:endParaRPr>
          </a:p>
          <a:p>
            <a:pPr lvl="1" eaLnBrk="1" hangingPunct="1">
              <a:buFontTx/>
              <a:buChar char="-"/>
              <a:defRPr/>
            </a:pPr>
            <a:r>
              <a:rPr lang="en-US" sz="800" dirty="0" smtClean="0">
                <a:latin typeface="Arial" pitchFamily="34" charset="0"/>
                <a:cs typeface="Arial" pitchFamily="34" charset="0"/>
              </a:rPr>
              <a:t> Involvement, leadership – “Well-rounded” doesn’t mean a student has to do everything, but we like to see evidence of students being involved outside of the classroom in activities they are passionate about – an inclusive educational</a:t>
            </a:r>
            <a:r>
              <a:rPr lang="en-US" sz="800" baseline="0" dirty="0" smtClean="0">
                <a:latin typeface="Arial" pitchFamily="34" charset="0"/>
                <a:cs typeface="Arial" pitchFamily="34" charset="0"/>
              </a:rPr>
              <a:t> experience.</a:t>
            </a:r>
            <a:endParaRPr lang="en-US" sz="800" dirty="0" smtClean="0">
              <a:latin typeface="Arial" pitchFamily="34" charset="0"/>
              <a:cs typeface="Arial" pitchFamily="34" charset="0"/>
            </a:endParaRPr>
          </a:p>
          <a:p>
            <a:pPr lvl="1" eaLnBrk="1" hangingPunct="1">
              <a:buFontTx/>
              <a:buChar char="-"/>
              <a:defRPr/>
            </a:pPr>
            <a:r>
              <a:rPr lang="en-US" sz="800" dirty="0" smtClean="0">
                <a:latin typeface="Arial" pitchFamily="34" charset="0"/>
                <a:cs typeface="Arial" pitchFamily="34" charset="0"/>
              </a:rPr>
              <a:t> Evidence of hard work – Campuses want to know if an</a:t>
            </a:r>
            <a:r>
              <a:rPr lang="en-US" sz="800" baseline="0" dirty="0" smtClean="0">
                <a:latin typeface="Arial" pitchFamily="34" charset="0"/>
                <a:cs typeface="Arial" pitchFamily="34" charset="0"/>
              </a:rPr>
              <a:t> applicant</a:t>
            </a:r>
            <a:r>
              <a:rPr lang="en-US" sz="800" dirty="0" smtClean="0">
                <a:latin typeface="Arial" pitchFamily="34" charset="0"/>
                <a:cs typeface="Arial" pitchFamily="34" charset="0"/>
              </a:rPr>
              <a:t> can be a successful</a:t>
            </a:r>
            <a:r>
              <a:rPr lang="en-US" sz="800" baseline="0" dirty="0" smtClean="0">
                <a:latin typeface="Arial" pitchFamily="34" charset="0"/>
                <a:cs typeface="Arial" pitchFamily="34" charset="0"/>
              </a:rPr>
              <a:t> university student.</a:t>
            </a:r>
            <a:endParaRPr lang="en-US" sz="800" dirty="0" smtClean="0">
              <a:latin typeface="Arial" pitchFamily="34" charset="0"/>
              <a:cs typeface="Arial" pitchFamily="34" charset="0"/>
            </a:endParaRPr>
          </a:p>
          <a:p>
            <a:pPr eaLnBrk="1" hangingPunct="1">
              <a:buFontTx/>
              <a:buChar char="-"/>
              <a:defRPr/>
            </a:pPr>
            <a:endParaRPr lang="en-US" sz="800" dirty="0" smtClean="0">
              <a:latin typeface="Arial" pitchFamily="34" charset="0"/>
              <a:cs typeface="Arial" pitchFamily="34" charset="0"/>
            </a:endParaRPr>
          </a:p>
          <a:p>
            <a:pPr eaLnBrk="1" hangingPunct="1">
              <a:buFont typeface="Arial" pitchFamily="34" charset="0"/>
              <a:buChar char="•"/>
              <a:defRPr/>
            </a:pPr>
            <a:r>
              <a:rPr lang="en-US" sz="800" dirty="0" smtClean="0">
                <a:latin typeface="Arial" pitchFamily="34" charset="0"/>
                <a:cs typeface="Arial" pitchFamily="34" charset="0"/>
              </a:rPr>
              <a:t> UC looks for students who have challenged themselves in many ways: students are most successful at our campuses if they have shown academic promise through their courses/grades, major preparation and other academic pursuits.</a:t>
            </a:r>
          </a:p>
          <a:p>
            <a:pPr eaLnBrk="1" hangingPunct="1">
              <a:buFont typeface="Arial" pitchFamily="34" charset="0"/>
              <a:buChar char="•"/>
              <a:defRPr/>
            </a:pPr>
            <a:endParaRPr lang="en-US" sz="800" dirty="0" smtClean="0">
              <a:latin typeface="Arial" pitchFamily="34" charset="0"/>
              <a:cs typeface="Arial" pitchFamily="34" charset="0"/>
            </a:endParaRPr>
          </a:p>
          <a:p>
            <a:pPr eaLnBrk="1" hangingPunct="1">
              <a:buFont typeface="Arial" pitchFamily="34" charset="0"/>
              <a:buChar char="•"/>
              <a:defRPr/>
            </a:pPr>
            <a:r>
              <a:rPr lang="en-US" sz="800" dirty="0" smtClean="0">
                <a:latin typeface="Arial" pitchFamily="34" charset="0"/>
                <a:cs typeface="Arial" pitchFamily="34" charset="0"/>
              </a:rPr>
              <a:t> Each applicant is reviewed within the context of his or her available opportunities:  If a student does well compared to peers within the same situation (school, environment, etc.) and uses the application to explain that context, the applicant will provide UC readers with a better understanding of how</a:t>
            </a:r>
            <a:r>
              <a:rPr lang="en-US" sz="800" baseline="0" dirty="0" smtClean="0">
                <a:latin typeface="Arial" pitchFamily="34" charset="0"/>
                <a:cs typeface="Arial" pitchFamily="34" charset="0"/>
              </a:rPr>
              <a:t> they were able to achieve/complete wha</a:t>
            </a:r>
            <a:r>
              <a:rPr lang="en-US" sz="800" dirty="0" smtClean="0">
                <a:latin typeface="Arial" pitchFamily="34" charset="0"/>
                <a:cs typeface="Arial" pitchFamily="34" charset="0"/>
              </a:rPr>
              <a:t>t is presented on the application.</a:t>
            </a:r>
          </a:p>
          <a:p>
            <a:pPr eaLnBrk="1" hangingPunct="1">
              <a:buFont typeface="Arial" pitchFamily="34" charset="0"/>
              <a:buChar cha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We ask many questions as part of the application process so that we can get to know each student. Our goal is get a sense of the applicant’s life, interests and personality through their application,</a:t>
            </a:r>
            <a:r>
              <a:rPr lang="en-US" sz="800" baseline="0" dirty="0" smtClean="0">
                <a:latin typeface="Arial" pitchFamily="34" charset="0"/>
                <a:cs typeface="Arial" pitchFamily="34" charset="0"/>
              </a:rPr>
              <a:t> i</a:t>
            </a:r>
            <a:r>
              <a:rPr lang="en-US" sz="800" dirty="0" smtClean="0">
                <a:latin typeface="Arial" pitchFamily="34" charset="0"/>
                <a:cs typeface="Arial" pitchFamily="34" charset="0"/>
              </a:rPr>
              <a:t>n addition</a:t>
            </a:r>
            <a:r>
              <a:rPr lang="en-US" sz="800" baseline="0" dirty="0" smtClean="0">
                <a:latin typeface="Arial" pitchFamily="34" charset="0"/>
                <a:cs typeface="Arial" pitchFamily="34" charset="0"/>
              </a:rPr>
              <a:t> to reviewing coursework and grades earned.</a:t>
            </a:r>
            <a:endParaRPr lang="en-US" sz="800" dirty="0" smtClean="0">
              <a:latin typeface="Arial" pitchFamily="34" charset="0"/>
              <a:cs typeface="Arial" pitchFamily="34" charset="0"/>
            </a:endParaRPr>
          </a:p>
          <a:p>
            <a:pPr>
              <a:buFont typeface="Arial" pitchFamily="34" charset="0"/>
              <a:buChar char="•"/>
              <a:defRPr/>
            </a:pPr>
            <a:endParaRPr lang="en-US" sz="800" dirty="0" smtClean="0">
              <a:latin typeface="Arial" pitchFamily="34" charset="0"/>
              <a:cs typeface="Arial" pitchFamily="34" charset="0"/>
            </a:endParaRPr>
          </a:p>
          <a:p>
            <a:pPr>
              <a:buFont typeface="Arial" pitchFamily="34" charset="0"/>
              <a:buChar char="•"/>
              <a:defRPr/>
            </a:pPr>
            <a:r>
              <a:rPr lang="en-US" sz="800" dirty="0" smtClean="0">
                <a:latin typeface="Arial" pitchFamily="34" charset="0"/>
                <a:cs typeface="Arial" pitchFamily="34" charset="0"/>
              </a:rPr>
              <a:t> Applicants</a:t>
            </a:r>
            <a:r>
              <a:rPr lang="en-US" sz="800" baseline="0" dirty="0" smtClean="0">
                <a:latin typeface="Arial" pitchFamily="34" charset="0"/>
                <a:cs typeface="Arial" pitchFamily="34" charset="0"/>
              </a:rPr>
              <a:t> would do </a:t>
            </a:r>
            <a:r>
              <a:rPr lang="en-US" sz="800" dirty="0" smtClean="0">
                <a:latin typeface="Arial" pitchFamily="34" charset="0"/>
                <a:cs typeface="Arial" pitchFamily="34" charset="0"/>
              </a:rPr>
              <a:t>themselves a disservice if they do not thoroughly,</a:t>
            </a:r>
            <a:r>
              <a:rPr lang="en-US" sz="800" baseline="0" dirty="0" smtClean="0">
                <a:latin typeface="Arial" pitchFamily="34" charset="0"/>
                <a:cs typeface="Arial" pitchFamily="34" charset="0"/>
              </a:rPr>
              <a:t> accurately, and </a:t>
            </a:r>
            <a:r>
              <a:rPr lang="en-US" sz="800" dirty="0" smtClean="0">
                <a:latin typeface="Arial" pitchFamily="34" charset="0"/>
                <a:cs typeface="Arial" pitchFamily="34" charset="0"/>
              </a:rPr>
              <a:t>completely fill out all parts of the application. </a:t>
            </a:r>
          </a:p>
          <a:p>
            <a:endParaRPr lang="en-US" sz="8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latin typeface="Arial" pitchFamily="34" charset="0"/>
              </a:rPr>
              <a:t>Each UC campus has a unique</a:t>
            </a:r>
            <a:r>
              <a:rPr lang="en-US" sz="800" baseline="0" dirty="0" smtClean="0">
                <a:latin typeface="Arial" pitchFamily="34" charset="0"/>
              </a:rPr>
              <a:t> application review </a:t>
            </a:r>
            <a:r>
              <a:rPr lang="en-US" sz="800" dirty="0" smtClean="0">
                <a:latin typeface="Arial" pitchFamily="34" charset="0"/>
              </a:rPr>
              <a:t>process developed by its faculty committee. Each campus may place a different emphasis or value on the information in the application in the Comprehensive Review process.</a:t>
            </a:r>
          </a:p>
          <a:p>
            <a:endParaRPr lang="en-US" sz="800" dirty="0" smtClean="0">
              <a:latin typeface="Arial" pitchFamily="34" charset="0"/>
            </a:endParaRPr>
          </a:p>
          <a:p>
            <a:r>
              <a:rPr lang="en-US" sz="800" dirty="0" smtClean="0">
                <a:latin typeface="Arial" pitchFamily="34" charset="0"/>
              </a:rPr>
              <a:t>What is comprehensive review?</a:t>
            </a:r>
          </a:p>
          <a:p>
            <a:pPr eaLnBrk="1" hangingPunct="1">
              <a:lnSpc>
                <a:spcPct val="80000"/>
              </a:lnSpc>
              <a:buFontTx/>
              <a:buChar char="•"/>
            </a:pPr>
            <a:r>
              <a:rPr lang="en-US" sz="800" dirty="0" smtClean="0">
                <a:latin typeface="Arial" pitchFamily="34" charset="0"/>
                <a:ea typeface="ＭＳ Ｐゴシック"/>
                <a:cs typeface="ＭＳ Ｐゴシック"/>
              </a:rPr>
              <a:t> Process each campus uses to consider</a:t>
            </a:r>
            <a:r>
              <a:rPr lang="en-US" sz="800" baseline="0" dirty="0" smtClean="0">
                <a:latin typeface="Arial" pitchFamily="34" charset="0"/>
                <a:ea typeface="ＭＳ Ｐゴシック"/>
                <a:cs typeface="ＭＳ Ｐゴシック"/>
              </a:rPr>
              <a:t> applicants.</a:t>
            </a:r>
            <a:endParaRPr lang="en-US" sz="800" dirty="0" smtClean="0">
              <a:latin typeface="Arial" pitchFamily="34" charset="0"/>
              <a:ea typeface="ＭＳ Ｐゴシック"/>
              <a:cs typeface="ＭＳ Ｐゴシック"/>
            </a:endParaRPr>
          </a:p>
          <a:p>
            <a:pPr eaLnBrk="1" hangingPunct="1">
              <a:lnSpc>
                <a:spcPct val="80000"/>
              </a:lnSpc>
              <a:buFontTx/>
              <a:buChar char="•"/>
            </a:pPr>
            <a:r>
              <a:rPr lang="en-US" sz="800" dirty="0" smtClean="0">
                <a:latin typeface="Arial" pitchFamily="34" charset="0"/>
                <a:ea typeface="ＭＳ Ｐゴシック"/>
                <a:cs typeface="ＭＳ Ｐゴシック"/>
              </a:rPr>
              <a:t> ALL campuses conduct</a:t>
            </a:r>
            <a:r>
              <a:rPr lang="en-US" sz="800" baseline="0" dirty="0" smtClean="0">
                <a:latin typeface="Arial" pitchFamily="34" charset="0"/>
                <a:ea typeface="ＭＳ Ｐゴシック"/>
                <a:cs typeface="ＭＳ Ｐゴシック"/>
              </a:rPr>
              <a:t> a</a:t>
            </a:r>
            <a:r>
              <a:rPr lang="en-US" sz="800" dirty="0" smtClean="0">
                <a:latin typeface="Arial" pitchFamily="34" charset="0"/>
                <a:ea typeface="ＭＳ Ｐゴシック"/>
                <a:cs typeface="ＭＳ Ｐゴシック"/>
              </a:rPr>
              <a:t> Comprehensive Review.</a:t>
            </a:r>
          </a:p>
          <a:p>
            <a:pPr eaLnBrk="1" hangingPunct="1">
              <a:lnSpc>
                <a:spcPct val="80000"/>
              </a:lnSpc>
              <a:buFontTx/>
              <a:buChar char="•"/>
            </a:pPr>
            <a:r>
              <a:rPr lang="en-US" sz="800" dirty="0" smtClean="0">
                <a:latin typeface="Arial" pitchFamily="34" charset="0"/>
                <a:ea typeface="ＭＳ Ｐゴシック"/>
                <a:cs typeface="ＭＳ Ｐゴシック"/>
              </a:rPr>
              <a:t> The faculty at</a:t>
            </a:r>
            <a:r>
              <a:rPr lang="en-US" sz="800" baseline="0" dirty="0" smtClean="0">
                <a:latin typeface="Arial" pitchFamily="34" charset="0"/>
                <a:ea typeface="ＭＳ Ｐゴシック"/>
                <a:cs typeface="ＭＳ Ｐゴシック"/>
              </a:rPr>
              <a:t> e</a:t>
            </a:r>
            <a:r>
              <a:rPr lang="en-US" sz="800" dirty="0" smtClean="0">
                <a:latin typeface="Arial" pitchFamily="34" charset="0"/>
                <a:ea typeface="ＭＳ Ｐゴシック"/>
                <a:cs typeface="ＭＳ Ｐゴシック"/>
              </a:rPr>
              <a:t>ach campus can determine how to implement Comprehensive Review on their campus.</a:t>
            </a:r>
          </a:p>
          <a:p>
            <a:pPr eaLnBrk="1" hangingPunct="1">
              <a:lnSpc>
                <a:spcPct val="80000"/>
              </a:lnSpc>
              <a:buFontTx/>
              <a:buChar char="•"/>
            </a:pPr>
            <a:r>
              <a:rPr lang="en-US" sz="800" dirty="0" smtClean="0">
                <a:latin typeface="Arial" pitchFamily="34" charset="0"/>
                <a:ea typeface="ＭＳ Ｐゴシック"/>
                <a:cs typeface="ＭＳ Ｐゴシック"/>
              </a:rPr>
              <a:t> Meeting minimum requirements/qualifications does not guarantee admission to a specific campus.</a:t>
            </a:r>
          </a:p>
          <a:p>
            <a:pPr eaLnBrk="1" hangingPunct="1">
              <a:lnSpc>
                <a:spcPct val="80000"/>
              </a:lnSpc>
              <a:buFontTx/>
              <a:buNone/>
            </a:pPr>
            <a:endParaRPr lang="en-US" sz="800" b="1" dirty="0" smtClean="0">
              <a:latin typeface="Arial" pitchFamily="34" charset="0"/>
              <a:ea typeface="ＭＳ Ｐゴシック"/>
              <a:cs typeface="ＭＳ Ｐゴシック"/>
            </a:endParaRPr>
          </a:p>
          <a:p>
            <a:pPr eaLnBrk="1" hangingPunct="1">
              <a:lnSpc>
                <a:spcPct val="80000"/>
              </a:lnSpc>
            </a:pPr>
            <a:r>
              <a:rPr lang="en-US" sz="800" u="sng" dirty="0" smtClean="0">
                <a:latin typeface="Arial" pitchFamily="34" charset="0"/>
                <a:ea typeface="ＭＳ Ｐゴシック"/>
                <a:cs typeface="ＭＳ Ｐゴシック"/>
              </a:rPr>
              <a:t>Comprehensive Review:</a:t>
            </a:r>
            <a:endParaRPr lang="en-US" sz="800" b="1" dirty="0" smtClean="0">
              <a:latin typeface="Arial" pitchFamily="34" charset="0"/>
              <a:ea typeface="ＭＳ Ｐゴシック"/>
              <a:cs typeface="ＭＳ Ｐゴシック"/>
            </a:endParaRPr>
          </a:p>
          <a:p>
            <a:pPr eaLnBrk="1" hangingPunct="1">
              <a:lnSpc>
                <a:spcPct val="80000"/>
              </a:lnSpc>
              <a:buFontTx/>
              <a:buChar char="•"/>
            </a:pPr>
            <a:r>
              <a:rPr lang="en-US" sz="800" dirty="0" smtClean="0">
                <a:latin typeface="Arial" pitchFamily="34" charset="0"/>
                <a:ea typeface="ＭＳ Ｐゴシック"/>
                <a:cs typeface="ＭＳ Ｐゴシック"/>
              </a:rPr>
              <a:t>  UC evaluates applicants based upon more than GPA. Each</a:t>
            </a:r>
            <a:r>
              <a:rPr lang="en-US" sz="800" baseline="0" dirty="0" smtClean="0">
                <a:latin typeface="Arial" pitchFamily="34" charset="0"/>
                <a:ea typeface="ＭＳ Ｐゴシック"/>
                <a:cs typeface="ＭＳ Ｐゴシック"/>
              </a:rPr>
              <a:t> applicant</a:t>
            </a:r>
            <a:r>
              <a:rPr lang="en-US" sz="800" dirty="0" smtClean="0">
                <a:latin typeface="Arial" pitchFamily="34" charset="0"/>
                <a:ea typeface="ＭＳ Ｐゴシック"/>
                <a:cs typeface="ＭＳ Ｐゴシック"/>
              </a:rPr>
              <a:t>’s academic achievements are considered in light of the opportunities and resources available to them as well as their</a:t>
            </a:r>
            <a:r>
              <a:rPr lang="en-US" sz="800" baseline="0" dirty="0" smtClean="0">
                <a:latin typeface="Arial" pitchFamily="34" charset="0"/>
                <a:ea typeface="ＭＳ Ｐゴシック"/>
                <a:cs typeface="ＭＳ Ｐゴシック"/>
              </a:rPr>
              <a:t> </a:t>
            </a:r>
            <a:r>
              <a:rPr lang="en-US" sz="800" dirty="0" smtClean="0">
                <a:latin typeface="Arial" pitchFamily="34" charset="0"/>
                <a:ea typeface="ＭＳ Ｐゴシック"/>
                <a:cs typeface="ＭＳ Ｐゴシック"/>
              </a:rPr>
              <a:t>potential to contribute to a campus.</a:t>
            </a:r>
          </a:p>
          <a:p>
            <a:pPr eaLnBrk="1" hangingPunct="1">
              <a:lnSpc>
                <a:spcPct val="80000"/>
              </a:lnSpc>
              <a:buFontTx/>
              <a:buChar char="•"/>
            </a:pPr>
            <a:r>
              <a:rPr lang="en-US" sz="800" dirty="0" smtClean="0">
                <a:latin typeface="Arial" pitchFamily="34" charset="0"/>
                <a:ea typeface="ＭＳ Ｐゴシック"/>
                <a:cs typeface="ＭＳ Ｐゴシック"/>
              </a:rPr>
              <a:t>  </a:t>
            </a:r>
            <a:r>
              <a:rPr lang="en-US" sz="800" dirty="0" smtClean="0">
                <a:latin typeface="+mn-lt"/>
                <a:ea typeface="ＭＳ Ｐゴシック"/>
                <a:cs typeface="ＭＳ Ｐゴシック"/>
              </a:rPr>
              <a:t>Each campus may differ on</a:t>
            </a:r>
            <a:r>
              <a:rPr lang="en-US" sz="800" baseline="0" dirty="0" smtClean="0">
                <a:latin typeface="+mn-lt"/>
                <a:ea typeface="ＭＳ Ｐゴシック"/>
                <a:cs typeface="ＭＳ Ｐゴシック"/>
              </a:rPr>
              <a:t> the relative weight (if any) accorded to any </a:t>
            </a:r>
            <a:r>
              <a:rPr lang="en-US" sz="800" dirty="0" smtClean="0">
                <a:latin typeface="+mn-lt"/>
                <a:ea typeface="ＭＳ Ｐゴシック"/>
                <a:cs typeface="ＭＳ Ｐゴシック"/>
              </a:rPr>
              <a:t>criterion.</a:t>
            </a:r>
            <a:endParaRPr lang="en-US" sz="800" dirty="0" smtClean="0">
              <a:latin typeface="Arial" pitchFamily="34" charset="0"/>
              <a:ea typeface="ＭＳ Ｐゴシック"/>
              <a:cs typeface="ＭＳ Ｐゴシック"/>
            </a:endParaRPr>
          </a:p>
          <a:p>
            <a:pPr eaLnBrk="1" hangingPunct="1">
              <a:lnSpc>
                <a:spcPct val="80000"/>
              </a:lnSpc>
              <a:buFontTx/>
              <a:buChar char="•"/>
            </a:pPr>
            <a:r>
              <a:rPr lang="en-US" sz="800" dirty="0" smtClean="0">
                <a:solidFill>
                  <a:srgbClr val="FFFF00"/>
                </a:solidFill>
                <a:latin typeface="Arial" pitchFamily="34" charset="0"/>
                <a:ea typeface="ＭＳ Ｐゴシック"/>
                <a:cs typeface="ＭＳ Ｐゴシック"/>
              </a:rPr>
              <a:t>  Students should visit each campus’ website for the specific selection process.</a:t>
            </a:r>
          </a:p>
          <a:p>
            <a:pPr eaLnBrk="1" hangingPunct="1">
              <a:lnSpc>
                <a:spcPct val="80000"/>
              </a:lnSpc>
            </a:pPr>
            <a:endParaRPr lang="en-US" sz="800" dirty="0" smtClean="0">
              <a:latin typeface="Arial" pitchFamily="34" charset="0"/>
              <a:ea typeface="ＭＳ Ｐゴシック"/>
              <a:cs typeface="ＭＳ Ｐゴシック"/>
            </a:endParaRPr>
          </a:p>
          <a:p>
            <a:pPr eaLnBrk="1" hangingPunct="1">
              <a:lnSpc>
                <a:spcPct val="80000"/>
              </a:lnSpc>
            </a:pPr>
            <a:r>
              <a:rPr lang="en-US" sz="800" u="sng" dirty="0" smtClean="0">
                <a:latin typeface="Arial" pitchFamily="34" charset="0"/>
                <a:ea typeface="ＭＳ Ｐゴシック"/>
                <a:cs typeface="ＭＳ Ｐゴシック"/>
              </a:rPr>
              <a:t>Comprehensive Review Factors:</a:t>
            </a:r>
            <a:r>
              <a:rPr lang="en-US" sz="800" dirty="0" smtClean="0">
                <a:latin typeface="Arial" pitchFamily="34" charset="0"/>
                <a:ea typeface="ＭＳ Ｐゴシック"/>
                <a:cs typeface="ＭＳ Ｐゴシック"/>
              </a:rPr>
              <a:t/>
            </a:r>
            <a:br>
              <a:rPr lang="en-US" sz="800" dirty="0" smtClean="0">
                <a:latin typeface="Arial" pitchFamily="34" charset="0"/>
                <a:ea typeface="ＭＳ Ｐゴシック"/>
                <a:cs typeface="ＭＳ Ｐゴシック"/>
              </a:rPr>
            </a:br>
            <a:r>
              <a:rPr lang="en-US" sz="800" dirty="0" smtClean="0">
                <a:latin typeface="Arial" pitchFamily="34" charset="0"/>
                <a:ea typeface="ＭＳ Ｐゴシック"/>
                <a:cs typeface="ＭＳ Ｐゴシック"/>
              </a:rPr>
              <a:t>UC faculty have established </a:t>
            </a:r>
            <a:r>
              <a:rPr lang="en-US" sz="800" dirty="0" smtClean="0">
                <a:latin typeface="Arial" pitchFamily="34" charset="0"/>
                <a:ea typeface="ＭＳ Ｐゴシック"/>
                <a:cs typeface="ＭＳ Ｐゴシック"/>
              </a:rPr>
              <a:t>9 factors </a:t>
            </a:r>
            <a:r>
              <a:rPr lang="en-US" sz="800" dirty="0" smtClean="0">
                <a:latin typeface="Arial" pitchFamily="34" charset="0"/>
                <a:ea typeface="ＭＳ Ｐゴシック"/>
                <a:cs typeface="ＭＳ Ｐゴシック"/>
              </a:rPr>
              <a:t>that</a:t>
            </a:r>
            <a:r>
              <a:rPr lang="en-US" sz="800" baseline="0" dirty="0" smtClean="0">
                <a:latin typeface="Arial" pitchFamily="34" charset="0"/>
                <a:ea typeface="ＭＳ Ｐゴシック"/>
                <a:cs typeface="ＭＳ Ｐゴシック"/>
              </a:rPr>
              <a:t> can be considered for Transfer applicants; these factors are not listed in any priority order:</a:t>
            </a:r>
            <a:endParaRPr lang="en-US" sz="800" dirty="0" smtClean="0">
              <a:latin typeface="Arial" pitchFamily="34" charset="0"/>
              <a:ea typeface="ＭＳ Ｐゴシック"/>
              <a:cs typeface="ＭＳ Ｐゴシック"/>
            </a:endParaRPr>
          </a:p>
          <a:p>
            <a:pPr>
              <a:buFont typeface="Arial" pitchFamily="34" charset="0"/>
              <a:buChar char="•"/>
            </a:pPr>
            <a:r>
              <a:rPr lang="en-US" sz="800" b="0" i="0" kern="1200" dirty="0" smtClean="0">
                <a:solidFill>
                  <a:schemeClr val="tx1"/>
                </a:solidFill>
                <a:latin typeface="+mn-lt"/>
                <a:ea typeface="+mn-ea"/>
                <a:cs typeface="+mn-cs"/>
              </a:rPr>
              <a:t> Completion of a specified pattern or number of courses that meet breadth or general education</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requirements</a:t>
            </a:r>
            <a:r>
              <a:rPr lang="en-US" sz="800" b="0" i="0" kern="1200" dirty="0" smtClean="0">
                <a:solidFill>
                  <a:schemeClr val="tx1"/>
                </a:solidFill>
                <a:latin typeface="+mn-lt"/>
                <a:ea typeface="+mn-ea"/>
                <a:cs typeface="+mn-cs"/>
              </a:rPr>
              <a:t>.  </a:t>
            </a:r>
            <a:endParaRPr lang="en-US" sz="800" b="0" i="0" kern="1200" dirty="0" smtClean="0">
              <a:solidFill>
                <a:schemeClr val="tx1"/>
              </a:solidFill>
              <a:latin typeface="+mn-lt"/>
              <a:ea typeface="+mn-ea"/>
              <a:cs typeface="+mn-cs"/>
            </a:endParaRPr>
          </a:p>
          <a:p>
            <a:pPr>
              <a:buFont typeface="Arial" pitchFamily="34" charset="0"/>
              <a:buChar char="•"/>
            </a:pPr>
            <a:r>
              <a:rPr lang="en-US" sz="800" b="0" i="0" kern="1200" dirty="0" smtClean="0">
                <a:solidFill>
                  <a:schemeClr val="tx1"/>
                </a:solidFill>
                <a:latin typeface="+mn-lt"/>
                <a:ea typeface="+mn-ea"/>
                <a:cs typeface="+mn-cs"/>
              </a:rPr>
              <a:t> Completion of a specified pattern or number of courses that provide continuity with upper</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division courses in the major</a:t>
            </a:r>
            <a:r>
              <a:rPr lang="en-US" sz="800" b="0" i="0" kern="1200" dirty="0" smtClean="0">
                <a:solidFill>
                  <a:schemeClr val="tx1"/>
                </a:solidFill>
                <a:latin typeface="+mn-lt"/>
                <a:ea typeface="+mn-ea"/>
                <a:cs typeface="+mn-cs"/>
              </a:rPr>
              <a:t>.  </a:t>
            </a:r>
            <a:endParaRPr lang="en-US" sz="800" b="0" i="0" kern="1200" dirty="0" smtClean="0">
              <a:solidFill>
                <a:schemeClr val="tx1"/>
              </a:solidFill>
              <a:latin typeface="+mn-lt"/>
              <a:ea typeface="+mn-ea"/>
              <a:cs typeface="+mn-cs"/>
            </a:endParaRPr>
          </a:p>
          <a:p>
            <a:pPr>
              <a:buFont typeface="Arial" pitchFamily="34" charset="0"/>
              <a:buChar char="•"/>
            </a:pP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Grade point average in all transferable courses, and, in particular, grade point average in lower</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division courses required for the applicant's intended major.</a:t>
            </a:r>
          </a:p>
          <a:p>
            <a:pPr>
              <a:buFont typeface="Arial" pitchFamily="34" charset="0"/>
              <a:buChar char="•"/>
            </a:pP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Participation in academically selective honors courses or programs.</a:t>
            </a:r>
          </a:p>
          <a:p>
            <a:pPr>
              <a:buFont typeface="Arial" pitchFamily="34" charset="0"/>
              <a:buChar char="•"/>
            </a:pPr>
            <a:r>
              <a:rPr lang="en-US" sz="800" b="0" i="0" kern="1200" dirty="0" smtClean="0">
                <a:solidFill>
                  <a:schemeClr val="tx1"/>
                </a:solidFill>
                <a:latin typeface="+mn-lt"/>
                <a:ea typeface="+mn-ea"/>
                <a:cs typeface="+mn-cs"/>
              </a:rPr>
              <a:t>Completion of the California community college associates art degree</a:t>
            </a:r>
            <a:r>
              <a:rPr lang="en-US" sz="800" b="0" i="0" kern="1200" baseline="0" dirty="0" smtClean="0">
                <a:solidFill>
                  <a:schemeClr val="tx1"/>
                </a:solidFill>
                <a:latin typeface="+mn-lt"/>
                <a:ea typeface="+mn-ea"/>
                <a:cs typeface="+mn-cs"/>
              </a:rPr>
              <a:t> for transfer (referred to as the ADT, AA-T, or AS-T). </a:t>
            </a:r>
            <a:endParaRPr lang="en-US" sz="800" b="0" i="0" kern="1200" dirty="0" smtClean="0">
              <a:solidFill>
                <a:schemeClr val="tx1"/>
              </a:solidFill>
              <a:latin typeface="+mn-lt"/>
              <a:ea typeface="+mn-ea"/>
              <a:cs typeface="+mn-cs"/>
            </a:endParaRPr>
          </a:p>
          <a:p>
            <a:pPr>
              <a:buFont typeface="Arial" pitchFamily="34" charset="0"/>
              <a:buChar char="•"/>
            </a:pPr>
            <a:r>
              <a:rPr lang="en-US" sz="800" b="0" i="0" kern="1200" dirty="0" smtClean="0">
                <a:solidFill>
                  <a:schemeClr val="tx1"/>
                </a:solidFill>
                <a:latin typeface="+mn-lt"/>
                <a:ea typeface="+mn-ea"/>
                <a:cs typeface="+mn-cs"/>
              </a:rPr>
              <a:t> Special talents, achievements, and awards in a particular field, such as in the visual and</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performing arts, in communication, or in athletic endeavors; special skills, such as demonstrated</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written and oral proficiency in other languages; special interests, such as intensive study and</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exploration of other cultures; or experiences that demonstrate unusual promise for leadership,</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such as significant community service or significant participation in student government; or other</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significant experiences or achievements that demonstrate the applicant's promise for contributing</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to the intellectual vitality of a campus.</a:t>
            </a:r>
          </a:p>
          <a:p>
            <a:pPr>
              <a:buFont typeface="Arial" pitchFamily="34" charset="0"/>
              <a:buChar char="•"/>
            </a:pPr>
            <a:r>
              <a:rPr lang="en-US" sz="800" b="0" i="0" kern="1200" dirty="0" smtClean="0">
                <a:solidFill>
                  <a:schemeClr val="tx1"/>
                </a:solidFill>
                <a:latin typeface="+mn-lt"/>
                <a:ea typeface="+mn-ea"/>
                <a:cs typeface="+mn-cs"/>
              </a:rPr>
              <a:t> Completion of special projects undertaken either in the context of the high school curriculum</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or in conjunction with special school events, projects or programs co-sponsored by the school,</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community organizations, postsecondary educational institutions, other agencies, or private</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firms, that offer significant evidence of an applicant's special effort and determination or that</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may indicate special suitability to an academic program on a specific campus.</a:t>
            </a:r>
          </a:p>
          <a:p>
            <a:pPr>
              <a:buFont typeface="Arial" pitchFamily="34" charset="0"/>
              <a:buChar char="•"/>
            </a:pP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Academic accomplishments in light of the applicant's life experiences and special</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circumstances. These experiences and circumstances may include, but are not limited to,</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disabilities, low family income, first generation to attend college, need to work, disadvantaged</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social or educational environment, difficult personal and family situations or circumstances,</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refugee status, or veteran status.</a:t>
            </a:r>
          </a:p>
          <a:p>
            <a:pPr>
              <a:buFont typeface="Arial" pitchFamily="34" charset="0"/>
              <a:buChar char="•"/>
            </a:pP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Location of the applicant's secondary school and residence. These factors shall be considered</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in order to provide for geographic diversity in the student population and also to account for the</a:t>
            </a:r>
            <a:r>
              <a:rPr lang="en-US" sz="800" b="0" i="0" kern="1200" baseline="0" dirty="0" smtClean="0">
                <a:solidFill>
                  <a:schemeClr val="tx1"/>
                </a:solidFill>
                <a:latin typeface="+mn-lt"/>
                <a:ea typeface="+mn-ea"/>
                <a:cs typeface="+mn-cs"/>
              </a:rPr>
              <a:t> </a:t>
            </a:r>
            <a:r>
              <a:rPr lang="en-US" sz="800" b="0" i="0" kern="1200" dirty="0" smtClean="0">
                <a:solidFill>
                  <a:schemeClr val="tx1"/>
                </a:solidFill>
                <a:latin typeface="+mn-lt"/>
                <a:ea typeface="+mn-ea"/>
                <a:cs typeface="+mn-cs"/>
              </a:rPr>
              <a:t>wide variety of educational environments existing in California</a:t>
            </a:r>
            <a:r>
              <a:rPr lang="en-US" sz="800" b="0" i="0" kern="1200" dirty="0" smtClean="0">
                <a:solidFill>
                  <a:schemeClr val="tx1"/>
                </a:solidFill>
                <a:latin typeface="+mn-lt"/>
                <a:ea typeface="+mn-ea"/>
                <a:cs typeface="+mn-cs"/>
              </a:rPr>
              <a:t>.</a:t>
            </a:r>
          </a:p>
          <a:p>
            <a:pPr>
              <a:buFont typeface="Arial" pitchFamily="34" charset="0"/>
              <a:buNone/>
            </a:pPr>
            <a:endParaRPr lang="en-US" sz="800" b="0" i="0" kern="1200" dirty="0" smtClean="0">
              <a:solidFill>
                <a:schemeClr val="tx1"/>
              </a:solidFill>
              <a:latin typeface="+mn-lt"/>
              <a:ea typeface="+mn-ea"/>
              <a:cs typeface="+mn-cs"/>
            </a:endParaRPr>
          </a:p>
          <a:p>
            <a:pPr>
              <a:buFont typeface="Arial" pitchFamily="34" charset="0"/>
              <a:buNone/>
            </a:pPr>
            <a:r>
              <a:rPr lang="en-US" sz="800" b="1" i="0" kern="1200" dirty="0" smtClean="0">
                <a:solidFill>
                  <a:schemeClr val="tx1"/>
                </a:solidFill>
                <a:latin typeface="+mn-lt"/>
                <a:ea typeface="+mn-ea"/>
                <a:cs typeface="+mn-cs"/>
              </a:rPr>
              <a:t>Note: </a:t>
            </a:r>
            <a:r>
              <a:rPr lang="en-US" sz="800" b="0" i="0" kern="1200" dirty="0" smtClean="0">
                <a:solidFill>
                  <a:schemeClr val="tx1"/>
                </a:solidFill>
                <a:latin typeface="+mn-lt"/>
                <a:ea typeface="+mn-ea"/>
                <a:cs typeface="+mn-cs"/>
              </a:rPr>
              <a:t>The UC Transfer Pathway is an example of a pattern of courses that</a:t>
            </a:r>
            <a:r>
              <a:rPr lang="en-US" sz="800" b="0" i="0" kern="1200" baseline="0" dirty="0" smtClean="0">
                <a:solidFill>
                  <a:schemeClr val="tx1"/>
                </a:solidFill>
                <a:latin typeface="+mn-lt"/>
                <a:ea typeface="+mn-ea"/>
                <a:cs typeface="+mn-cs"/>
              </a:rPr>
              <a:t> provide continuity with upper division courses in the </a:t>
            </a:r>
            <a:r>
              <a:rPr lang="en-US" sz="800" b="0" i="0" kern="1200" dirty="0" smtClean="0">
                <a:solidFill>
                  <a:schemeClr val="tx1"/>
                </a:solidFill>
                <a:latin typeface="+mn-lt"/>
                <a:ea typeface="+mn-ea"/>
                <a:cs typeface="+mn-cs"/>
              </a:rPr>
              <a:t>major.  The UC Transfer Pathway applies to numbers 2, 3, and 5 of the nine </a:t>
            </a:r>
            <a:r>
              <a:rPr lang="en-US" sz="800" b="0" i="0" kern="1200" baseline="0" dirty="0" smtClean="0">
                <a:solidFill>
                  <a:schemeClr val="tx1"/>
                </a:solidFill>
                <a:latin typeface="+mn-lt"/>
                <a:ea typeface="+mn-ea"/>
                <a:cs typeface="+mn-cs"/>
              </a:rPr>
              <a:t>comprehensive review factors that are considered for transfer students.</a:t>
            </a:r>
            <a:endParaRPr lang="en-US" sz="800" b="0" i="0" kern="1200" dirty="0" smtClean="0">
              <a:solidFill>
                <a:schemeClr val="tx1"/>
              </a:solidFill>
              <a:latin typeface="+mn-lt"/>
              <a:ea typeface="+mn-ea"/>
              <a:cs typeface="+mn-cs"/>
            </a:endParaRPr>
          </a:p>
          <a:p>
            <a:endParaRPr lang="en-US" sz="800" dirty="0"/>
          </a:p>
        </p:txBody>
      </p:sp>
      <p:sp>
        <p:nvSpPr>
          <p:cNvPr id="4" name="Slide Number Placeholder 3"/>
          <p:cNvSpPr>
            <a:spLocks noGrp="1"/>
          </p:cNvSpPr>
          <p:nvPr>
            <p:ph type="sldNum" sz="quarter" idx="10"/>
          </p:nvPr>
        </p:nvSpPr>
        <p:spPr/>
        <p:txBody>
          <a:bodyPr/>
          <a:lstStyle/>
          <a:p>
            <a:fld id="{3C2D5646-A00B-3942-B201-4EB41B9B77BE}" type="slidenum">
              <a:rPr>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11"/>
          </p:nvPr>
        </p:nvSpPr>
        <p:spPr/>
        <p:txBody>
          <a:bodyPr/>
          <a:lstStyle/>
          <a:p>
            <a:endParaRPr lang="en-US" dirty="0">
              <a:solidFill>
                <a:srgbClr val="FFCB13">
                  <a:tint val="75000"/>
                </a:srgbClr>
              </a:solidFill>
            </a:endParaRPr>
          </a:p>
        </p:txBody>
      </p:sp>
      <p:sp>
        <p:nvSpPr>
          <p:cNvPr id="6" name="Slide Number Placeholder 5"/>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solidFill>
                  <a:srgbClr val="FFCB13">
                    <a:tint val="75000"/>
                  </a:srgbClr>
                </a:solidFill>
              </a:rPr>
              <a:t>October 2013</a:t>
            </a:r>
            <a:endParaRPr lang="en-US" dirty="0">
              <a:solidFill>
                <a:srgbClr val="FFCB13">
                  <a:tint val="75000"/>
                </a:srgbClr>
              </a:solidFill>
            </a:endParaRPr>
          </a:p>
        </p:txBody>
      </p:sp>
      <p:sp>
        <p:nvSpPr>
          <p:cNvPr id="6" name="Footer Placeholder 5"/>
          <p:cNvSpPr>
            <a:spLocks noGrp="1"/>
          </p:cNvSpPr>
          <p:nvPr>
            <p:ph type="ftr" sz="quarter" idx="11"/>
          </p:nvPr>
        </p:nvSpPr>
        <p:spPr/>
        <p:txBody>
          <a:bodyPr/>
          <a:lstStyle/>
          <a:p>
            <a:endParaRPr lang="en-US" dirty="0">
              <a:solidFill>
                <a:srgbClr val="FFCB13">
                  <a:tint val="75000"/>
                </a:srgbClr>
              </a:solidFill>
            </a:endParaRPr>
          </a:p>
        </p:txBody>
      </p:sp>
      <p:sp>
        <p:nvSpPr>
          <p:cNvPr id="7" name="Slide Number Placeholder 6"/>
          <p:cNvSpPr>
            <a:spLocks noGrp="1"/>
          </p:cNvSpPr>
          <p:nvPr>
            <p:ph type="sldNum" sz="quarter" idx="12"/>
          </p:nvPr>
        </p:nvSpPr>
        <p:spPr/>
        <p:txBody>
          <a:bodyPr/>
          <a:lstStyle/>
          <a:p>
            <a:fld id="{0FE39AC3-0E75-AD46-AE71-AE18BB921AE3}" type="slidenum">
              <a:rPr>
                <a:solidFill>
                  <a:srgbClr val="FFCB13">
                    <a:tint val="75000"/>
                  </a:srgbClr>
                </a:solidFill>
              </a:rPr>
              <a:pPr/>
              <a:t>‹#›</a:t>
            </a:fld>
            <a:endParaRPr lang="en-US" dirty="0">
              <a:solidFill>
                <a:srgbClr val="FFCB13">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3.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4.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5.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6.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7.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38.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0.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41.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42.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43.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defTabSz="457200"/>
            <a:r>
              <a:rPr lang="en-US" dirty="0" smtClean="0"/>
              <a:t>October 2013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6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7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8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8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8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8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8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9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9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9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9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6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9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0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0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0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0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0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1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1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1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1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6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1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2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2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2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2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2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3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3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3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3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6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3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4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4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4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74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69"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71"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73"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75"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dirty="0" smtClean="0">
                <a:solidFill>
                  <a:srgbClr val="FFCB13">
                    <a:tint val="75000"/>
                  </a:srgbClr>
                </a:solidFill>
              </a:rPr>
              <a:t>October 2013</a:t>
            </a:r>
            <a:endParaRPr lang="en-US" dirty="0">
              <a:solidFill>
                <a:srgbClr val="FFCB13">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FFCB13">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FE39AC3-0E75-AD46-AE71-AE18BB921AE3}" type="slidenum">
              <a:rPr>
                <a:solidFill>
                  <a:srgbClr val="FFCB13">
                    <a:tint val="75000"/>
                  </a:srgbClr>
                </a:solidFill>
              </a:rPr>
              <a:pPr defTabSz="457200"/>
              <a:t>‹#›</a:t>
            </a:fld>
            <a:endParaRPr lang="en-US" dirty="0">
              <a:solidFill>
                <a:srgbClr val="FFCB13">
                  <a:tint val="75000"/>
                </a:srgbClr>
              </a:solidFill>
            </a:endParaRPr>
          </a:p>
        </p:txBody>
      </p:sp>
    </p:spTree>
  </p:cSld>
  <p:clrMap bg1="dk1" tx1="lt1" bg2="dk2" tx2="lt2" accent1="accent1" accent2="accent2" accent3="accent3" accent4="accent4" accent5="accent5" accent6="accent6" hlink="hlink" folHlink="folHlink"/>
  <p:sldLayoutIdLst>
    <p:sldLayoutId id="2147483677" r:id="rId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1.emf"/><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4.xm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40.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41.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3" Type="http://schemas.openxmlformats.org/officeDocument/2006/relationships/hyperlink" Target="http://admission.universityofcalifornia.edu/" TargetMode="External"/><Relationship Id="rId2" Type="http://schemas.openxmlformats.org/officeDocument/2006/relationships/notesSlide" Target="../notesSlides/notesSlide45.xml"/><Relationship Id="rId1" Type="http://schemas.openxmlformats.org/officeDocument/2006/relationships/slideLayout" Target="../slideLayouts/slideLayout43.xml"/><Relationship Id="rId5" Type="http://schemas.openxmlformats.org/officeDocument/2006/relationships/hyperlink" Target="https://admissions.universityofcalifornia.edu/applicant/login.html" TargetMode="External"/><Relationship Id="rId4" Type="http://schemas.openxmlformats.org/officeDocument/2006/relationships/hyperlink" Target="http://admission.universityofcalifornia.edu/how-to-apply/index.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6.xml"/><Relationship Id="rId1" Type="http://schemas.openxmlformats.org/officeDocument/2006/relationships/slideLayout" Target="../slideLayouts/slideLayout44.xml"/><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6837" y="6205831"/>
            <a:ext cx="1019190" cy="215444"/>
          </a:xfrm>
          <a:prstGeom prst="rect">
            <a:avLst/>
          </a:prstGeom>
          <a:noFill/>
        </p:spPr>
        <p:txBody>
          <a:bodyPr wrap="none" lIns="0" tIns="0" rIns="0" bIns="0" rtlCol="0">
            <a:spAutoFit/>
          </a:bodyPr>
          <a:lstStyle/>
          <a:p>
            <a:pPr defTabSz="457200"/>
            <a:r>
              <a:rPr lang="en-US" sz="1400" spc="10" dirty="0" smtClean="0">
                <a:solidFill>
                  <a:srgbClr val="FFFFFF"/>
                </a:solidFill>
              </a:rPr>
              <a:t>August 2016</a:t>
            </a:r>
            <a:endParaRPr lang="en-US" sz="1400" spc="10" dirty="0">
              <a:solidFill>
                <a:srgbClr val="FFFFFF"/>
              </a:solidFill>
            </a:endParaRPr>
          </a:p>
        </p:txBody>
      </p:sp>
      <p:pic>
        <p:nvPicPr>
          <p:cNvPr id="8" name="Picture 7"/>
          <p:cNvPicPr>
            <a:picLocks noChangeAspect="1"/>
          </p:cNvPicPr>
          <p:nvPr/>
        </p:nvPicPr>
        <p:blipFill>
          <a:blip r:embed="rId3" cstate="screen"/>
          <a:stretch>
            <a:fillRect/>
          </a:stretch>
        </p:blipFill>
        <p:spPr>
          <a:xfrm>
            <a:off x="482600" y="457200"/>
            <a:ext cx="1498600" cy="742550"/>
          </a:xfrm>
          <a:prstGeom prst="rect">
            <a:avLst/>
          </a:prstGeom>
        </p:spPr>
      </p:pic>
      <p:sp>
        <p:nvSpPr>
          <p:cNvPr id="6" name="TextBox 5"/>
          <p:cNvSpPr txBox="1"/>
          <p:nvPr/>
        </p:nvSpPr>
        <p:spPr>
          <a:xfrm>
            <a:off x="486837" y="2533233"/>
            <a:ext cx="6980763" cy="2400657"/>
          </a:xfrm>
          <a:prstGeom prst="rect">
            <a:avLst/>
          </a:prstGeom>
          <a:noFill/>
        </p:spPr>
        <p:txBody>
          <a:bodyPr wrap="square" lIns="0" tIns="0" rIns="0" bIns="0" rtlCol="0">
            <a:spAutoFit/>
          </a:bodyPr>
          <a:lstStyle/>
          <a:p>
            <a:pPr defTabSz="457200"/>
            <a:r>
              <a:rPr lang="en-US" sz="3900" kern="1400" spc="100" dirty="0">
                <a:solidFill>
                  <a:srgbClr val="FFFFFF"/>
                </a:solidFill>
                <a:cs typeface="Arial"/>
              </a:rPr>
              <a:t>Presenting Yourself on the UC Application for Undergraduate Admission – Transfers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rpenman\My Documents\My Pictures\UC Photos\uc_santa_cruz_color_corrected-078.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FFFFFF"/>
                </a:solidFill>
                <a:cs typeface="Arial"/>
              </a:rPr>
              <a:t>Completing the UC Application</a:t>
            </a:r>
            <a:endParaRPr lang="en-US" sz="3400" kern="1400" spc="100" dirty="0">
              <a:solidFill>
                <a:srgbClr val="FFFFFF"/>
              </a:solidFill>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6" y="2194560"/>
            <a:ext cx="6447364" cy="2923877"/>
          </a:xfrm>
          <a:prstGeom prst="rect">
            <a:avLst/>
          </a:prstGeom>
        </p:spPr>
        <p:txBody>
          <a:bodyPr wrap="square" lIns="0" tIns="0" rIns="0" bIns="0">
            <a:spAutoFit/>
          </a:bodyPr>
          <a:lstStyle/>
          <a:p>
            <a:pPr defTabSz="457200">
              <a:spcBef>
                <a:spcPts val="1500"/>
              </a:spcBef>
            </a:pPr>
            <a:r>
              <a:rPr lang="en-US" sz="2800" dirty="0">
                <a:solidFill>
                  <a:srgbClr val="0F7FC5"/>
                </a:solidFill>
              </a:rPr>
              <a:t>Statement of Application Integrity</a:t>
            </a:r>
          </a:p>
          <a:p>
            <a:pPr defTabSz="457200">
              <a:spcBef>
                <a:spcPts val="1500"/>
              </a:spcBef>
            </a:pPr>
            <a:r>
              <a:rPr lang="en-US" sz="2800" dirty="0" smtClean="0">
                <a:solidFill>
                  <a:srgbClr val="0F7FC5"/>
                </a:solidFill>
              </a:rPr>
              <a:t>Academic History</a:t>
            </a:r>
          </a:p>
          <a:p>
            <a:pPr defTabSz="457200">
              <a:spcBef>
                <a:spcPts val="1500"/>
              </a:spcBef>
            </a:pPr>
            <a:r>
              <a:rPr lang="en-US" sz="2800" dirty="0" smtClean="0">
                <a:solidFill>
                  <a:srgbClr val="0F7FC5"/>
                </a:solidFill>
              </a:rPr>
              <a:t>AP/IP Examination Scores</a:t>
            </a:r>
          </a:p>
          <a:p>
            <a:pPr defTabSz="457200">
              <a:spcBef>
                <a:spcPts val="1500"/>
              </a:spcBef>
            </a:pPr>
            <a:r>
              <a:rPr lang="en-US" sz="2800" dirty="0" smtClean="0">
                <a:solidFill>
                  <a:srgbClr val="0F7FC5"/>
                </a:solidFill>
              </a:rPr>
              <a:t>Activities </a:t>
            </a:r>
            <a:r>
              <a:rPr lang="en-US" sz="2800" dirty="0">
                <a:solidFill>
                  <a:srgbClr val="0F7FC5"/>
                </a:solidFill>
              </a:rPr>
              <a:t>Outside of School</a:t>
            </a:r>
          </a:p>
          <a:p>
            <a:pPr defTabSz="457200">
              <a:spcBef>
                <a:spcPts val="1500"/>
              </a:spcBef>
            </a:pPr>
            <a:r>
              <a:rPr lang="en-US" sz="2800" dirty="0">
                <a:solidFill>
                  <a:srgbClr val="0F7FC5"/>
                </a:solidFill>
              </a:rPr>
              <a:t>Verification of Application Information</a:t>
            </a:r>
          </a:p>
        </p:txBody>
      </p:sp>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11</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smtClean="0">
                <a:solidFill>
                  <a:srgbClr val="0F7FC5"/>
                </a:solidFill>
              </a:rPr>
              <a:t>Importance of Accurate </a:t>
            </a:r>
            <a:r>
              <a:rPr lang="en-US" sz="3400" kern="1400" spc="100" dirty="0">
                <a:solidFill>
                  <a:srgbClr val="0F7FC5"/>
                </a:solidFill>
              </a:rPr>
              <a:t>Details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The Basics</a:t>
            </a:r>
          </a:p>
        </p:txBody>
      </p:sp>
      <p:sp>
        <p:nvSpPr>
          <p:cNvPr id="9" name="Rectangle 8"/>
          <p:cNvSpPr/>
          <p:nvPr/>
        </p:nvSpPr>
        <p:spPr>
          <a:xfrm>
            <a:off x="486836" y="2194560"/>
            <a:ext cx="6447364" cy="3785652"/>
          </a:xfrm>
          <a:prstGeom prst="rect">
            <a:avLst/>
          </a:prstGeom>
        </p:spPr>
        <p:txBody>
          <a:bodyPr wrap="square" lIns="0" tIns="0" rIns="0" bIns="0">
            <a:spAutoFit/>
          </a:bodyPr>
          <a:lstStyle/>
          <a:p>
            <a:pPr defTabSz="457200">
              <a:spcBef>
                <a:spcPts val="1500"/>
              </a:spcBef>
            </a:pPr>
            <a:r>
              <a:rPr lang="en-US" sz="2800" dirty="0">
                <a:solidFill>
                  <a:srgbClr val="0F7FC5"/>
                </a:solidFill>
              </a:rPr>
              <a:t>Contact Information</a:t>
            </a:r>
            <a:r>
              <a:rPr lang="en-US" sz="2800" dirty="0">
                <a:solidFill>
                  <a:srgbClr val="FFCB13"/>
                </a:solidFill>
              </a:rPr>
              <a:t/>
            </a:r>
            <a:br>
              <a:rPr lang="en-US" sz="2800" dirty="0">
                <a:solidFill>
                  <a:srgbClr val="FFCB13"/>
                </a:solidFill>
              </a:rPr>
            </a:br>
            <a:r>
              <a:rPr lang="en-US" sz="2800" dirty="0" smtClean="0">
                <a:solidFill>
                  <a:srgbClr val="FFCB13"/>
                </a:solidFill>
              </a:rPr>
              <a:t>  </a:t>
            </a:r>
            <a:r>
              <a:rPr lang="en-US" sz="2800" dirty="0" smtClean="0">
                <a:solidFill>
                  <a:srgbClr val="666666"/>
                </a:solidFill>
              </a:rPr>
              <a:t>So </a:t>
            </a:r>
            <a:r>
              <a:rPr lang="en-US" sz="2800" dirty="0">
                <a:solidFill>
                  <a:srgbClr val="666666"/>
                </a:solidFill>
              </a:rPr>
              <a:t>campuses can contact you</a:t>
            </a:r>
          </a:p>
          <a:p>
            <a:pPr defTabSz="457200">
              <a:spcBef>
                <a:spcPts val="1500"/>
              </a:spcBef>
            </a:pPr>
            <a:r>
              <a:rPr lang="en-US" sz="2800" dirty="0">
                <a:solidFill>
                  <a:srgbClr val="0F7FC5"/>
                </a:solidFill>
              </a:rPr>
              <a:t>Campus/Major Selection</a:t>
            </a:r>
            <a:r>
              <a:rPr lang="en-US" sz="2800" dirty="0">
                <a:solidFill>
                  <a:srgbClr val="FFCB13"/>
                </a:solidFill>
              </a:rPr>
              <a:t/>
            </a:r>
            <a:br>
              <a:rPr lang="en-US" sz="2800" dirty="0">
                <a:solidFill>
                  <a:srgbClr val="FFCB13"/>
                </a:solidFill>
              </a:rPr>
            </a:br>
            <a:r>
              <a:rPr lang="en-US" sz="2800" dirty="0" smtClean="0">
                <a:solidFill>
                  <a:srgbClr val="FFCB13"/>
                </a:solidFill>
              </a:rPr>
              <a:t>  </a:t>
            </a:r>
            <a:r>
              <a:rPr lang="en-US" sz="2800" dirty="0" smtClean="0">
                <a:solidFill>
                  <a:srgbClr val="666666"/>
                </a:solidFill>
              </a:rPr>
              <a:t>Apply broadly</a:t>
            </a:r>
          </a:p>
          <a:p>
            <a:pPr defTabSz="457200">
              <a:spcBef>
                <a:spcPts val="1500"/>
              </a:spcBef>
            </a:pPr>
            <a:r>
              <a:rPr lang="en-US" sz="2800" dirty="0">
                <a:solidFill>
                  <a:srgbClr val="0F7FC5"/>
                </a:solidFill>
              </a:rPr>
              <a:t>Fee </a:t>
            </a:r>
            <a:r>
              <a:rPr lang="en-US" sz="2800" dirty="0" smtClean="0">
                <a:solidFill>
                  <a:srgbClr val="0F7FC5"/>
                </a:solidFill>
              </a:rPr>
              <a:t>Waiver</a:t>
            </a:r>
            <a:endParaRPr lang="en-US" sz="2800" dirty="0">
              <a:solidFill>
                <a:srgbClr val="0F7FC5"/>
              </a:solidFill>
            </a:endParaRPr>
          </a:p>
          <a:p>
            <a:pPr defTabSz="457200">
              <a:spcBef>
                <a:spcPts val="1500"/>
              </a:spcBef>
            </a:pPr>
            <a:r>
              <a:rPr lang="en-US" sz="2800" dirty="0" smtClean="0">
                <a:solidFill>
                  <a:srgbClr val="0F7FC5"/>
                </a:solidFill>
              </a:rPr>
              <a:t>30-Minute </a:t>
            </a:r>
            <a:r>
              <a:rPr lang="en-US" sz="2800" dirty="0">
                <a:solidFill>
                  <a:srgbClr val="0F7FC5"/>
                </a:solidFill>
              </a:rPr>
              <a:t>Time </a:t>
            </a:r>
            <a:r>
              <a:rPr lang="en-US" sz="2800" dirty="0" smtClean="0">
                <a:solidFill>
                  <a:srgbClr val="0F7FC5"/>
                </a:solidFill>
              </a:rPr>
              <a:t>Out </a:t>
            </a:r>
          </a:p>
          <a:p>
            <a:pPr defTabSz="457200">
              <a:spcBef>
                <a:spcPts val="1500"/>
              </a:spcBef>
            </a:pPr>
            <a:r>
              <a:rPr lang="en-US" sz="2800" dirty="0">
                <a:solidFill>
                  <a:srgbClr val="0F7FC5"/>
                </a:solidFill>
              </a:rPr>
              <a:t> </a:t>
            </a:r>
            <a:r>
              <a:rPr lang="en-US" sz="2800" dirty="0" smtClean="0">
                <a:solidFill>
                  <a:srgbClr val="0F7FC5"/>
                </a:solidFill>
              </a:rPr>
              <a:t> </a:t>
            </a:r>
            <a:r>
              <a:rPr lang="en-US" sz="2800" dirty="0" smtClean="0">
                <a:solidFill>
                  <a:srgbClr val="666666"/>
                </a:solidFill>
              </a:rPr>
              <a:t>“</a:t>
            </a:r>
            <a:r>
              <a:rPr lang="en-US" sz="2800" dirty="0">
                <a:solidFill>
                  <a:srgbClr val="666666"/>
                </a:solidFill>
              </a:rPr>
              <a:t>Next” or “</a:t>
            </a:r>
            <a:r>
              <a:rPr lang="en-US" sz="2800" dirty="0" smtClean="0">
                <a:solidFill>
                  <a:srgbClr val="666666"/>
                </a:solidFill>
              </a:rPr>
              <a:t>Log-out</a:t>
            </a:r>
            <a:r>
              <a:rPr lang="en-US" sz="2800" dirty="0">
                <a:solidFill>
                  <a:srgbClr val="666666"/>
                </a:solidFill>
              </a:rPr>
              <a:t>” to save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Getting Started</a:t>
            </a:r>
          </a:p>
        </p:txBody>
      </p:sp>
      <p:pic>
        <p:nvPicPr>
          <p:cNvPr id="16" name="Picture 2"/>
          <p:cNvPicPr>
            <a:picLocks noChangeAspect="1" noChangeArrowheads="1"/>
          </p:cNvPicPr>
          <p:nvPr/>
        </p:nvPicPr>
        <p:blipFill>
          <a:blip r:embed="rId3" cstate="screen"/>
          <a:srcRect/>
          <a:stretch>
            <a:fillRect/>
          </a:stretch>
        </p:blipFill>
        <p:spPr bwMode="auto">
          <a:xfrm>
            <a:off x="457200" y="990600"/>
            <a:ext cx="6353175" cy="3238500"/>
          </a:xfrm>
          <a:prstGeom prst="rect">
            <a:avLst/>
          </a:prstGeom>
          <a:noFill/>
          <a:ln w="9525">
            <a:noFill/>
            <a:miter lim="800000"/>
            <a:headEnd/>
            <a:tailEnd/>
          </a:ln>
        </p:spPr>
      </p:pic>
      <p:sp>
        <p:nvSpPr>
          <p:cNvPr id="17" name="TextBox 16"/>
          <p:cNvSpPr txBox="1"/>
          <p:nvPr/>
        </p:nvSpPr>
        <p:spPr>
          <a:xfrm>
            <a:off x="6705600" y="2286000"/>
            <a:ext cx="2133599" cy="646331"/>
          </a:xfrm>
          <a:prstGeom prst="rect">
            <a:avLst/>
          </a:prstGeom>
          <a:noFill/>
        </p:spPr>
        <p:txBody>
          <a:bodyPr wrap="square" rtlCol="0">
            <a:spAutoFit/>
          </a:bodyPr>
          <a:lstStyle/>
          <a:p>
            <a:pPr defTabSz="457200"/>
            <a:r>
              <a:rPr lang="en-US" dirty="0">
                <a:solidFill>
                  <a:srgbClr val="F06A1C"/>
                </a:solidFill>
              </a:rPr>
              <a:t>First time users start here!</a:t>
            </a:r>
          </a:p>
        </p:txBody>
      </p:sp>
      <p:sp>
        <p:nvSpPr>
          <p:cNvPr id="18" name="TextBox 17"/>
          <p:cNvSpPr txBox="1"/>
          <p:nvPr/>
        </p:nvSpPr>
        <p:spPr>
          <a:xfrm>
            <a:off x="504636" y="4267200"/>
            <a:ext cx="5515164" cy="923330"/>
          </a:xfrm>
          <a:prstGeom prst="rect">
            <a:avLst/>
          </a:prstGeom>
          <a:noFill/>
        </p:spPr>
        <p:txBody>
          <a:bodyPr wrap="none" rtlCol="0">
            <a:spAutoFit/>
          </a:bodyPr>
          <a:lstStyle/>
          <a:p>
            <a:pPr defTabSz="457200"/>
            <a:r>
              <a:rPr lang="en-US" dirty="0">
                <a:solidFill>
                  <a:srgbClr val="4D4D4D"/>
                </a:solidFill>
              </a:rPr>
              <a:t>Application Deadline: November 30, 11:59 p.m. PST</a:t>
            </a:r>
          </a:p>
          <a:p>
            <a:pPr defTabSz="457200"/>
            <a:endParaRPr lang="en-US" dirty="0">
              <a:solidFill>
                <a:srgbClr val="4D4D4D"/>
              </a:solidFill>
            </a:endParaRPr>
          </a:p>
          <a:p>
            <a:pPr defTabSz="457200"/>
            <a:r>
              <a:rPr lang="en-US" dirty="0">
                <a:solidFill>
                  <a:srgbClr val="4D4D4D"/>
                </a:solidFill>
              </a:rPr>
              <a:t>Apply Online at universityofcalifornia.edu/apply</a:t>
            </a:r>
          </a:p>
        </p:txBody>
      </p:sp>
      <p:cxnSp>
        <p:nvCxnSpPr>
          <p:cNvPr id="19" name="Straight Arrow Connector 18"/>
          <p:cNvCxnSpPr>
            <a:stCxn id="17" idx="1"/>
          </p:cNvCxnSpPr>
          <p:nvPr/>
        </p:nvCxnSpPr>
        <p:spPr>
          <a:xfrm flipH="1">
            <a:off x="5715000" y="2609166"/>
            <a:ext cx="990600" cy="2102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 name="Picture 9"/>
          <p:cNvPicPr/>
          <p:nvPr/>
        </p:nvPicPr>
        <p:blipFill>
          <a:blip r:embed="rId3"/>
          <a:stretch>
            <a:fillRect/>
          </a:stretch>
        </p:blipFill>
        <p:spPr>
          <a:xfrm>
            <a:off x="304800" y="881578"/>
            <a:ext cx="8610600" cy="1404422"/>
          </a:xfrm>
          <a:prstGeom prst="rect">
            <a:avLst/>
          </a:prstGeom>
        </p:spPr>
      </p:pic>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Navigating</a:t>
            </a:r>
          </a:p>
        </p:txBody>
      </p:sp>
      <p:sp>
        <p:nvSpPr>
          <p:cNvPr id="15" name="Text Placeholder 5"/>
          <p:cNvSpPr txBox="1">
            <a:spLocks/>
          </p:cNvSpPr>
          <p:nvPr/>
        </p:nvSpPr>
        <p:spPr>
          <a:xfrm>
            <a:off x="152400" y="2690813"/>
            <a:ext cx="6324599" cy="1500187"/>
          </a:xfrm>
          <a:prstGeom prst="rect">
            <a:avLst/>
          </a:prstGeom>
        </p:spPr>
        <p:txBody>
          <a:bodyPr vert="horz" lIns="91440" tIns="45720" rIns="91440" bIns="45720" rtlCol="0">
            <a:normAutofit fontScale="70000" lnSpcReduction="20000"/>
          </a:bodyPr>
          <a:lstStyle/>
          <a:p>
            <a:pPr defTabSz="457200">
              <a:spcBef>
                <a:spcPct val="20000"/>
              </a:spcBef>
              <a:buFont typeface="Arial" pitchFamily="34" charset="0"/>
              <a:buChar char="•"/>
              <a:defRPr/>
            </a:pPr>
            <a:r>
              <a:rPr lang="en-US" sz="3200" dirty="0">
                <a:solidFill>
                  <a:srgbClr val="4D4D4D"/>
                </a:solidFill>
              </a:rPr>
              <a:t>  Use the progress bar above to navigate</a:t>
            </a:r>
          </a:p>
          <a:p>
            <a:pPr defTabSz="457200">
              <a:spcBef>
                <a:spcPct val="20000"/>
              </a:spcBef>
              <a:buFont typeface="Arial" pitchFamily="34" charset="0"/>
              <a:buChar char="•"/>
              <a:defRPr/>
            </a:pPr>
            <a:r>
              <a:rPr lang="en-US" sz="3200" dirty="0">
                <a:solidFill>
                  <a:srgbClr val="4D4D4D"/>
                </a:solidFill>
              </a:rPr>
              <a:t>  Use sections on the right for guidance</a:t>
            </a:r>
          </a:p>
          <a:p>
            <a:pPr defTabSz="457200">
              <a:spcBef>
                <a:spcPct val="20000"/>
              </a:spcBef>
              <a:buFont typeface="Arial" pitchFamily="34" charset="0"/>
              <a:buChar char="•"/>
              <a:defRPr/>
            </a:pPr>
            <a:r>
              <a:rPr lang="en-US" sz="3200" dirty="0">
                <a:solidFill>
                  <a:srgbClr val="4D4D4D"/>
                </a:solidFill>
              </a:rPr>
              <a:t>  Use buttons below to move from page to page</a:t>
            </a:r>
          </a:p>
          <a:p>
            <a:pPr defTabSz="457200">
              <a:spcBef>
                <a:spcPct val="20000"/>
              </a:spcBef>
              <a:buFont typeface="Arial" pitchFamily="34" charset="0"/>
              <a:buChar char="•"/>
              <a:defRPr/>
            </a:pPr>
            <a:r>
              <a:rPr lang="en-US" sz="3200" dirty="0">
                <a:solidFill>
                  <a:srgbClr val="4D4D4D"/>
                </a:solidFill>
              </a:rPr>
              <a:t>  Note </a:t>
            </a:r>
            <a:r>
              <a:rPr lang="en-US" sz="3200" dirty="0" smtClean="0">
                <a:solidFill>
                  <a:srgbClr val="4D4D4D"/>
                </a:solidFill>
              </a:rPr>
              <a:t>‘my </a:t>
            </a:r>
            <a:r>
              <a:rPr lang="en-US" sz="3200" dirty="0">
                <a:solidFill>
                  <a:srgbClr val="4D4D4D"/>
                </a:solidFill>
              </a:rPr>
              <a:t>uc </a:t>
            </a:r>
            <a:r>
              <a:rPr lang="en-US" sz="3200" dirty="0" smtClean="0">
                <a:solidFill>
                  <a:srgbClr val="4D4D4D"/>
                </a:solidFill>
              </a:rPr>
              <a:t>application’, ‘help’, </a:t>
            </a:r>
            <a:r>
              <a:rPr lang="en-US" sz="3200" dirty="0">
                <a:solidFill>
                  <a:srgbClr val="4D4D4D"/>
                </a:solidFill>
              </a:rPr>
              <a:t>and </a:t>
            </a:r>
            <a:r>
              <a:rPr lang="en-US" sz="3200" dirty="0" smtClean="0">
                <a:solidFill>
                  <a:srgbClr val="4D4D4D"/>
                </a:solidFill>
              </a:rPr>
              <a:t>‘sign out’</a:t>
            </a:r>
            <a:endParaRPr lang="en-US" sz="3200" dirty="0">
              <a:solidFill>
                <a:srgbClr val="4D4D4D"/>
              </a:solidFill>
            </a:endParaRPr>
          </a:p>
        </p:txBody>
      </p:sp>
      <p:pic>
        <p:nvPicPr>
          <p:cNvPr id="17" name="Picture 2"/>
          <p:cNvPicPr>
            <a:picLocks noChangeAspect="1" noChangeArrowheads="1"/>
          </p:cNvPicPr>
          <p:nvPr/>
        </p:nvPicPr>
        <p:blipFill>
          <a:blip r:embed="rId4" cstate="screen"/>
          <a:srcRect/>
          <a:stretch>
            <a:fillRect/>
          </a:stretch>
        </p:blipFill>
        <p:spPr bwMode="auto">
          <a:xfrm>
            <a:off x="6753225" y="2438400"/>
            <a:ext cx="2162175" cy="2193625"/>
          </a:xfrm>
          <a:prstGeom prst="rect">
            <a:avLst/>
          </a:prstGeom>
          <a:noFill/>
          <a:ln w="9525">
            <a:noFill/>
            <a:miter lim="800000"/>
            <a:headEnd/>
            <a:tailEnd/>
          </a:ln>
        </p:spPr>
      </p:pic>
      <p:pic>
        <p:nvPicPr>
          <p:cNvPr id="18" name="Picture 3"/>
          <p:cNvPicPr>
            <a:picLocks noChangeAspect="1" noChangeArrowheads="1"/>
          </p:cNvPicPr>
          <p:nvPr/>
        </p:nvPicPr>
        <p:blipFill>
          <a:blip r:embed="rId5" cstate="screen"/>
          <a:srcRect/>
          <a:stretch>
            <a:fillRect/>
          </a:stretch>
        </p:blipFill>
        <p:spPr bwMode="auto">
          <a:xfrm>
            <a:off x="304800" y="5029200"/>
            <a:ext cx="2247900" cy="695325"/>
          </a:xfrm>
          <a:prstGeom prst="rect">
            <a:avLst/>
          </a:prstGeom>
          <a:noFill/>
          <a:ln w="9525">
            <a:noFill/>
            <a:miter lim="800000"/>
            <a:headEnd/>
            <a:tailEnd/>
          </a:ln>
        </p:spPr>
      </p:pic>
      <p:sp>
        <p:nvSpPr>
          <p:cNvPr id="19" name="Oval 18"/>
          <p:cNvSpPr/>
          <p:nvPr/>
        </p:nvSpPr>
        <p:spPr bwMode="auto">
          <a:xfrm>
            <a:off x="304800" y="1752600"/>
            <a:ext cx="8686800" cy="609600"/>
          </a:xfrm>
          <a:prstGeom prst="ellipse">
            <a:avLst/>
          </a:prstGeom>
          <a:solidFill>
            <a:schemeClr val="accent1">
              <a:alpha val="0"/>
            </a:schemeClr>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FFCB13"/>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33487"/>
            <a:ext cx="6878007" cy="349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Starting Your Application</a:t>
            </a:r>
          </a:p>
        </p:txBody>
      </p:sp>
      <p:cxnSp>
        <p:nvCxnSpPr>
          <p:cNvPr id="16" name="Straight Arrow Connector 15"/>
          <p:cNvCxnSpPr/>
          <p:nvPr/>
        </p:nvCxnSpPr>
        <p:spPr bwMode="auto">
          <a:xfrm flipH="1" flipV="1">
            <a:off x="3505200" y="2895600"/>
            <a:ext cx="914400" cy="6096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bwMode="auto">
          <a:xfrm flipH="1">
            <a:off x="2286000" y="3505200"/>
            <a:ext cx="2133600" cy="533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16</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Starting Your Application</a:t>
            </a:r>
          </a:p>
        </p:txBody>
      </p:sp>
      <p:sp>
        <p:nvSpPr>
          <p:cNvPr id="10" name="Text Placeholder 5"/>
          <p:cNvSpPr txBox="1">
            <a:spLocks/>
          </p:cNvSpPr>
          <p:nvPr/>
        </p:nvSpPr>
        <p:spPr>
          <a:xfrm>
            <a:off x="533400" y="4191000"/>
            <a:ext cx="6400800" cy="761999"/>
          </a:xfrm>
          <a:prstGeom prst="rect">
            <a:avLst/>
          </a:prstGeom>
        </p:spPr>
        <p:txBody>
          <a:bodyPr vert="horz" lIns="91440" tIns="45720" rIns="91440" bIns="45720" rtlCol="0">
            <a:noAutofit/>
          </a:bodyPr>
          <a:lstStyle/>
          <a:p>
            <a:pPr defTabSz="457200">
              <a:spcBef>
                <a:spcPct val="20000"/>
              </a:spcBef>
              <a:defRPr/>
            </a:pPr>
            <a:r>
              <a:rPr lang="en-US" sz="2400" dirty="0">
                <a:solidFill>
                  <a:srgbClr val="4D4D4D"/>
                </a:solidFill>
              </a:rPr>
              <a:t>All students must enter a social security number if they have one</a:t>
            </a:r>
          </a:p>
        </p:txBody>
      </p:sp>
      <p:pic>
        <p:nvPicPr>
          <p:cNvPr id="13" name="Picture 12"/>
          <p:cNvPicPr/>
          <p:nvPr/>
        </p:nvPicPr>
        <p:blipFill>
          <a:blip r:embed="rId3" cstate="screen"/>
          <a:stretch>
            <a:fillRect/>
          </a:stretch>
        </p:blipFill>
        <p:spPr>
          <a:xfrm>
            <a:off x="457200" y="1142999"/>
            <a:ext cx="5562600" cy="298930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17</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Selecting a Major</a:t>
            </a:r>
          </a:p>
        </p:txBody>
      </p:sp>
      <p:pic>
        <p:nvPicPr>
          <p:cNvPr id="12" name="Picture 2"/>
          <p:cNvPicPr>
            <a:picLocks noChangeAspect="1" noChangeArrowheads="1"/>
          </p:cNvPicPr>
          <p:nvPr/>
        </p:nvPicPr>
        <p:blipFill>
          <a:blip r:embed="rId3" cstate="screen"/>
          <a:srcRect/>
          <a:stretch>
            <a:fillRect/>
          </a:stretch>
        </p:blipFill>
        <p:spPr bwMode="auto">
          <a:xfrm>
            <a:off x="482600" y="1172575"/>
            <a:ext cx="5691253" cy="4512850"/>
          </a:xfrm>
          <a:prstGeom prst="rect">
            <a:avLst/>
          </a:prstGeom>
          <a:noFill/>
          <a:ln w="9525">
            <a:noFill/>
            <a:miter lim="800000"/>
            <a:headEnd/>
            <a:tailEnd/>
          </a:ln>
        </p:spPr>
      </p:pic>
      <p:sp>
        <p:nvSpPr>
          <p:cNvPr id="13" name="Oval 12"/>
          <p:cNvSpPr/>
          <p:nvPr/>
        </p:nvSpPr>
        <p:spPr bwMode="auto">
          <a:xfrm>
            <a:off x="4419600" y="5105400"/>
            <a:ext cx="1752600" cy="685800"/>
          </a:xfrm>
          <a:prstGeom prst="ellipse">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4D4D4D"/>
              </a:solidFill>
              <a:ea typeface="ＭＳ Ｐゴシック" pitchFamily="-112" charset="-128"/>
              <a:cs typeface="ＭＳ Ｐゴシック" pitchFamily="-112" charset="-128"/>
            </a:endParaRPr>
          </a:p>
        </p:txBody>
      </p:sp>
      <p:cxnSp>
        <p:nvCxnSpPr>
          <p:cNvPr id="14" name="Straight Arrow Connector 13"/>
          <p:cNvCxnSpPr/>
          <p:nvPr/>
        </p:nvCxnSpPr>
        <p:spPr bwMode="auto">
          <a:xfrm flipH="1" flipV="1">
            <a:off x="685800" y="5105400"/>
            <a:ext cx="863600" cy="5334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558800" y="5638800"/>
            <a:ext cx="1905000" cy="646331"/>
          </a:xfrm>
          <a:prstGeom prst="rect">
            <a:avLst/>
          </a:prstGeom>
          <a:noFill/>
        </p:spPr>
        <p:txBody>
          <a:bodyPr wrap="square" rtlCol="0">
            <a:spAutoFit/>
          </a:bodyPr>
          <a:lstStyle/>
          <a:p>
            <a:pPr defTabSz="457200"/>
            <a:r>
              <a:rPr lang="en-US" dirty="0">
                <a:solidFill>
                  <a:srgbClr val="F06A1C"/>
                </a:solidFill>
              </a:rPr>
              <a:t>Click to expand the list of majors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Ranking San Diego Colleges</a:t>
            </a:r>
          </a:p>
        </p:txBody>
      </p:sp>
      <p:pic>
        <p:nvPicPr>
          <p:cNvPr id="10" name="Picture 2"/>
          <p:cNvPicPr>
            <a:picLocks noChangeAspect="1" noChangeArrowheads="1"/>
          </p:cNvPicPr>
          <p:nvPr/>
        </p:nvPicPr>
        <p:blipFill>
          <a:blip r:embed="rId3" cstate="screen"/>
          <a:srcRect/>
          <a:stretch>
            <a:fillRect/>
          </a:stretch>
        </p:blipFill>
        <p:spPr bwMode="auto">
          <a:xfrm>
            <a:off x="523875" y="1143000"/>
            <a:ext cx="6410325" cy="4791075"/>
          </a:xfrm>
          <a:prstGeom prst="rect">
            <a:avLst/>
          </a:prstGeom>
          <a:noFill/>
          <a:ln w="9525">
            <a:noFill/>
            <a:miter lim="800000"/>
            <a:headEnd/>
            <a:tailEnd/>
          </a:ln>
        </p:spPr>
      </p:pic>
      <p:sp>
        <p:nvSpPr>
          <p:cNvPr id="16" name="TextBox 15"/>
          <p:cNvSpPr txBox="1"/>
          <p:nvPr/>
        </p:nvSpPr>
        <p:spPr>
          <a:xfrm>
            <a:off x="6858000" y="2438400"/>
            <a:ext cx="2286000" cy="923330"/>
          </a:xfrm>
          <a:prstGeom prst="rect">
            <a:avLst/>
          </a:prstGeom>
          <a:noFill/>
        </p:spPr>
        <p:txBody>
          <a:bodyPr wrap="square" rtlCol="0">
            <a:spAutoFit/>
          </a:bodyPr>
          <a:lstStyle/>
          <a:p>
            <a:pPr defTabSz="457200"/>
            <a:r>
              <a:rPr lang="en-US" dirty="0">
                <a:solidFill>
                  <a:srgbClr val="F06A1C"/>
                </a:solidFill>
              </a:rPr>
              <a:t>You must click here before ranking the colleges</a:t>
            </a:r>
          </a:p>
        </p:txBody>
      </p:sp>
      <p:cxnSp>
        <p:nvCxnSpPr>
          <p:cNvPr id="17" name="Straight Arrow Connector 16"/>
          <p:cNvCxnSpPr/>
          <p:nvPr/>
        </p:nvCxnSpPr>
        <p:spPr bwMode="auto">
          <a:xfrm flipH="1" flipV="1">
            <a:off x="2438400" y="2362200"/>
            <a:ext cx="4267200" cy="3810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19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Scholarships</a:t>
            </a:r>
          </a:p>
        </p:txBody>
      </p:sp>
      <p:pic>
        <p:nvPicPr>
          <p:cNvPr id="9" name="Picture 2"/>
          <p:cNvPicPr>
            <a:picLocks noChangeAspect="1" noChangeArrowheads="1"/>
          </p:cNvPicPr>
          <p:nvPr/>
        </p:nvPicPr>
        <p:blipFill>
          <a:blip r:embed="rId3" cstate="screen"/>
          <a:srcRect/>
          <a:stretch>
            <a:fillRect/>
          </a:stretch>
        </p:blipFill>
        <p:spPr bwMode="auto">
          <a:xfrm>
            <a:off x="457200" y="1219200"/>
            <a:ext cx="6219825" cy="3238500"/>
          </a:xfrm>
          <a:prstGeom prst="rect">
            <a:avLst/>
          </a:prstGeom>
          <a:noFill/>
          <a:ln w="9525">
            <a:noFill/>
            <a:miter lim="800000"/>
            <a:headEnd/>
            <a:tailEnd/>
          </a:ln>
        </p:spPr>
      </p:pic>
      <p:sp>
        <p:nvSpPr>
          <p:cNvPr id="12" name="TextBox 11"/>
          <p:cNvSpPr txBox="1"/>
          <p:nvPr/>
        </p:nvSpPr>
        <p:spPr>
          <a:xfrm>
            <a:off x="457200" y="4807803"/>
            <a:ext cx="7467600" cy="830997"/>
          </a:xfrm>
          <a:prstGeom prst="rect">
            <a:avLst/>
          </a:prstGeom>
          <a:noFill/>
        </p:spPr>
        <p:txBody>
          <a:bodyPr wrap="square" rtlCol="0">
            <a:spAutoFit/>
          </a:bodyPr>
          <a:lstStyle/>
          <a:p>
            <a:pPr defTabSz="457200"/>
            <a:r>
              <a:rPr lang="en-US" sz="2400" dirty="0">
                <a:solidFill>
                  <a:srgbClr val="666666"/>
                </a:solidFill>
              </a:rPr>
              <a:t>Review and select up to 16 scholarships that match your characteristics, interests, and background!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57200" y="2209801"/>
            <a:ext cx="8153400" cy="2923877"/>
          </a:xfrm>
          <a:prstGeom prst="rect">
            <a:avLst/>
          </a:prstGeom>
        </p:spPr>
        <p:txBody>
          <a:bodyPr wrap="square" lIns="0" tIns="0" rIns="0" bIns="0">
            <a:spAutoFit/>
          </a:bodyPr>
          <a:lstStyle/>
          <a:p>
            <a:pPr defTabSz="457200">
              <a:spcBef>
                <a:spcPts val="1500"/>
              </a:spcBef>
            </a:pPr>
            <a:r>
              <a:rPr lang="en-US" sz="2800" dirty="0" smtClean="0">
                <a:solidFill>
                  <a:srgbClr val="0F7FC5"/>
                </a:solidFill>
              </a:rPr>
              <a:t>Before You Begin</a:t>
            </a:r>
            <a:endParaRPr lang="en-US" sz="2800" dirty="0">
              <a:solidFill>
                <a:srgbClr val="0F7FC5"/>
              </a:solidFill>
            </a:endParaRPr>
          </a:p>
          <a:p>
            <a:pPr defTabSz="457200">
              <a:spcBef>
                <a:spcPts val="1500"/>
              </a:spcBef>
            </a:pPr>
            <a:r>
              <a:rPr lang="en-US" sz="2800" dirty="0">
                <a:solidFill>
                  <a:srgbClr val="0F7FC5"/>
                </a:solidFill>
              </a:rPr>
              <a:t>How Applications are Reviewed</a:t>
            </a:r>
          </a:p>
          <a:p>
            <a:pPr defTabSz="457200">
              <a:spcBef>
                <a:spcPts val="1500"/>
              </a:spcBef>
            </a:pPr>
            <a:r>
              <a:rPr lang="en-US" sz="2800" dirty="0">
                <a:solidFill>
                  <a:srgbClr val="0F7FC5"/>
                </a:solidFill>
              </a:rPr>
              <a:t>Completing the Application</a:t>
            </a:r>
          </a:p>
          <a:p>
            <a:pPr defTabSz="457200">
              <a:spcBef>
                <a:spcPts val="1500"/>
              </a:spcBef>
            </a:pPr>
            <a:r>
              <a:rPr lang="en-US" sz="2800" dirty="0">
                <a:solidFill>
                  <a:srgbClr val="0F7FC5"/>
                </a:solidFill>
              </a:rPr>
              <a:t>The </a:t>
            </a:r>
            <a:r>
              <a:rPr lang="en-US" sz="2800" dirty="0" smtClean="0">
                <a:solidFill>
                  <a:srgbClr val="0F7FC5"/>
                </a:solidFill>
              </a:rPr>
              <a:t>personal insight questions</a:t>
            </a:r>
            <a:endParaRPr lang="en-US" sz="2800" dirty="0">
              <a:solidFill>
                <a:srgbClr val="0F7FC5"/>
              </a:solidFill>
            </a:endParaRPr>
          </a:p>
          <a:p>
            <a:pPr defTabSz="457200">
              <a:spcBef>
                <a:spcPts val="1500"/>
              </a:spcBef>
            </a:pPr>
            <a:r>
              <a:rPr lang="en-US" sz="2800" dirty="0">
                <a:solidFill>
                  <a:srgbClr val="0F7FC5"/>
                </a:solidFill>
              </a:rPr>
              <a:t>Submitting the Application</a:t>
            </a:r>
          </a:p>
        </p:txBody>
      </p: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Overview</a:t>
            </a:r>
          </a:p>
        </p:txBody>
      </p:sp>
      <p:sp>
        <p:nvSpPr>
          <p:cNvPr id="13" name="TextBox 12"/>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2</a:t>
            </a:r>
          </a:p>
        </p:txBody>
      </p:sp>
      <p:cxnSp>
        <p:nvCxnSpPr>
          <p:cNvPr id="14" name="Straight Connector 13"/>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20</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Biographical Information</a:t>
            </a:r>
          </a:p>
        </p:txBody>
      </p:sp>
      <p:pic>
        <p:nvPicPr>
          <p:cNvPr id="8" name="Picture 7"/>
          <p:cNvPicPr/>
          <p:nvPr/>
        </p:nvPicPr>
        <p:blipFill>
          <a:blip r:embed="rId3"/>
          <a:stretch>
            <a:fillRect/>
          </a:stretch>
        </p:blipFill>
        <p:spPr>
          <a:xfrm>
            <a:off x="914400" y="914400"/>
            <a:ext cx="7086600" cy="3505200"/>
          </a:xfrm>
          <a:prstGeom prst="rect">
            <a:avLst/>
          </a:prstGeom>
        </p:spPr>
      </p:pic>
      <p:pic>
        <p:nvPicPr>
          <p:cNvPr id="9" name="Picture 8"/>
          <p:cNvPicPr/>
          <p:nvPr/>
        </p:nvPicPr>
        <p:blipFill>
          <a:blip r:embed="rId4"/>
          <a:stretch>
            <a:fillRect/>
          </a:stretch>
        </p:blipFill>
        <p:spPr>
          <a:xfrm>
            <a:off x="914400" y="4524375"/>
            <a:ext cx="6248400" cy="16478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86835" y="358358"/>
            <a:ext cx="6400800" cy="1046440"/>
          </a:xfrm>
          <a:prstGeom prst="rect">
            <a:avLst/>
          </a:prstGeom>
          <a:noFill/>
        </p:spPr>
        <p:txBody>
          <a:bodyPr wrap="square" lIns="0" tIns="0" rIns="0" bIns="0" rtlCol="0">
            <a:spAutoFit/>
          </a:bodyPr>
          <a:lstStyle/>
          <a:p>
            <a:r>
              <a:rPr lang="en-US" sz="3400" kern="1400" spc="100" dirty="0" smtClean="0">
                <a:solidFill>
                  <a:srgbClr val="FFFFFF"/>
                </a:solidFill>
                <a:latin typeface="+mj-lt"/>
                <a:cs typeface="Arial"/>
              </a:rPr>
              <a:t>Academic History for </a:t>
            </a:r>
          </a:p>
          <a:p>
            <a:r>
              <a:rPr lang="en-US" sz="3400" kern="1400" spc="100" dirty="0" smtClean="0">
                <a:solidFill>
                  <a:srgbClr val="FFFFFF"/>
                </a:solidFill>
                <a:latin typeface="+mj-lt"/>
                <a:cs typeface="Arial"/>
              </a:rPr>
              <a:t>Transfer Applicants</a:t>
            </a:r>
            <a:endParaRPr lang="en-US" sz="3400" kern="1400" spc="100" dirty="0">
              <a:solidFill>
                <a:srgbClr val="FFFFFF"/>
              </a:solidFill>
              <a:latin typeface="+mj-lt"/>
              <a:cs typeface=""/>
            </a:endParaRPr>
          </a:p>
        </p:txBody>
      </p:sp>
      <p:pic>
        <p:nvPicPr>
          <p:cNvPr id="8" name="Picture 7"/>
          <p:cNvPicPr>
            <a:picLocks noChangeAspect="1"/>
          </p:cNvPicPr>
          <p:nvPr/>
        </p:nvPicPr>
        <p:blipFill>
          <a:blip r:embed="rId3"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UC Transfer Admission Planner</a:t>
            </a:r>
          </a:p>
        </p:txBody>
      </p:sp>
      <p:sp>
        <p:nvSpPr>
          <p:cNvPr id="18" name="TextBox 17"/>
          <p:cNvSpPr txBox="1"/>
          <p:nvPr/>
        </p:nvSpPr>
        <p:spPr>
          <a:xfrm>
            <a:off x="533400" y="5421868"/>
            <a:ext cx="8534400" cy="830997"/>
          </a:xfrm>
          <a:prstGeom prst="rect">
            <a:avLst/>
          </a:prstGeom>
          <a:noFill/>
        </p:spPr>
        <p:txBody>
          <a:bodyPr wrap="square" rtlCol="0">
            <a:spAutoFit/>
          </a:bodyPr>
          <a:lstStyle/>
          <a:p>
            <a:pPr defTabSz="457200"/>
            <a:r>
              <a:rPr lang="en-US" sz="2400" dirty="0">
                <a:solidFill>
                  <a:srgbClr val="4D4D4D"/>
                </a:solidFill>
              </a:rPr>
              <a:t>Students using UC TAP can import information from TAP to the UC application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68" y="1119187"/>
            <a:ext cx="7628032" cy="413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6980765" cy="523220"/>
          </a:xfrm>
          <a:prstGeom prst="rect">
            <a:avLst/>
          </a:prstGeom>
          <a:noFill/>
        </p:spPr>
        <p:txBody>
          <a:bodyPr wrap="square" lIns="0" tIns="0" rIns="0" bIns="0" rtlCol="0">
            <a:spAutoFit/>
          </a:bodyPr>
          <a:lstStyle/>
          <a:p>
            <a:pPr defTabSz="457200"/>
            <a:r>
              <a:rPr lang="en-US" sz="3400" kern="1400" spc="100" dirty="0">
                <a:solidFill>
                  <a:srgbClr val="0F7FC5"/>
                </a:solidFill>
              </a:rPr>
              <a:t>High School Attendance</a:t>
            </a:r>
          </a:p>
        </p:txBody>
      </p:sp>
      <p:pic>
        <p:nvPicPr>
          <p:cNvPr id="9" name="Picture 2"/>
          <p:cNvPicPr>
            <a:picLocks noChangeAspect="1" noChangeArrowheads="1"/>
          </p:cNvPicPr>
          <p:nvPr/>
        </p:nvPicPr>
        <p:blipFill>
          <a:blip r:embed="rId3" cstate="screen"/>
          <a:srcRect/>
          <a:stretch>
            <a:fillRect/>
          </a:stretch>
        </p:blipFill>
        <p:spPr bwMode="auto">
          <a:xfrm>
            <a:off x="482600" y="885825"/>
            <a:ext cx="5086350" cy="828675"/>
          </a:xfrm>
          <a:prstGeom prst="rect">
            <a:avLst/>
          </a:prstGeom>
          <a:noFill/>
          <a:ln w="9525">
            <a:noFill/>
            <a:miter lim="800000"/>
            <a:headEnd/>
            <a:tailEnd/>
          </a:ln>
        </p:spPr>
      </p:pic>
      <p:pic>
        <p:nvPicPr>
          <p:cNvPr id="10" name="Picture 3"/>
          <p:cNvPicPr>
            <a:picLocks noChangeAspect="1" noChangeArrowheads="1"/>
          </p:cNvPicPr>
          <p:nvPr/>
        </p:nvPicPr>
        <p:blipFill>
          <a:blip r:embed="rId4" cstate="screen"/>
          <a:srcRect/>
          <a:stretch>
            <a:fillRect/>
          </a:stretch>
        </p:blipFill>
        <p:spPr bwMode="auto">
          <a:xfrm>
            <a:off x="457200" y="1800225"/>
            <a:ext cx="62960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904566" cy="523220"/>
          </a:xfrm>
          <a:prstGeom prst="rect">
            <a:avLst/>
          </a:prstGeom>
          <a:noFill/>
        </p:spPr>
        <p:txBody>
          <a:bodyPr wrap="square" lIns="0" tIns="0" rIns="0" bIns="0" rtlCol="0">
            <a:spAutoFit/>
          </a:bodyPr>
          <a:lstStyle/>
          <a:p>
            <a:pPr defTabSz="457200"/>
            <a:r>
              <a:rPr lang="en-US" sz="3400" kern="1400" spc="100" dirty="0">
                <a:solidFill>
                  <a:srgbClr val="0F7FC5"/>
                </a:solidFill>
              </a:rPr>
              <a:t>College Attendance</a:t>
            </a:r>
          </a:p>
        </p:txBody>
      </p:sp>
      <p:sp>
        <p:nvSpPr>
          <p:cNvPr id="17" name="TextBox 16"/>
          <p:cNvSpPr txBox="1"/>
          <p:nvPr/>
        </p:nvSpPr>
        <p:spPr>
          <a:xfrm>
            <a:off x="381000" y="5177135"/>
            <a:ext cx="7467600" cy="461665"/>
          </a:xfrm>
          <a:prstGeom prst="rect">
            <a:avLst/>
          </a:prstGeom>
          <a:noFill/>
        </p:spPr>
        <p:txBody>
          <a:bodyPr wrap="square" rtlCol="0">
            <a:spAutoFit/>
          </a:bodyPr>
          <a:lstStyle/>
          <a:p>
            <a:pPr defTabSz="457200"/>
            <a:r>
              <a:rPr lang="en-US" sz="2400" dirty="0">
                <a:solidFill>
                  <a:srgbClr val="4D4D4D"/>
                </a:solidFill>
              </a:rPr>
              <a:t>Provide basic information about your </a:t>
            </a:r>
            <a:r>
              <a:rPr lang="en-US" sz="2400" dirty="0" smtClean="0">
                <a:solidFill>
                  <a:srgbClr val="4D4D4D"/>
                </a:solidFill>
              </a:rPr>
              <a:t>college</a:t>
            </a:r>
            <a:endParaRPr lang="en-US" sz="2400" dirty="0">
              <a:solidFill>
                <a:srgbClr val="4D4D4D"/>
              </a:solidFill>
            </a:endParaRPr>
          </a:p>
        </p:txBody>
      </p:sp>
      <p:pic>
        <p:nvPicPr>
          <p:cNvPr id="10" name="Picture 2"/>
          <p:cNvPicPr>
            <a:picLocks noChangeAspect="1" noChangeArrowheads="1"/>
          </p:cNvPicPr>
          <p:nvPr/>
        </p:nvPicPr>
        <p:blipFill>
          <a:blip r:embed="rId3" cstate="screen"/>
          <a:srcRect/>
          <a:stretch>
            <a:fillRect/>
          </a:stretch>
        </p:blipFill>
        <p:spPr bwMode="auto">
          <a:xfrm>
            <a:off x="381000" y="914400"/>
            <a:ext cx="5228273"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pPr defTabSz="457200"/>
            <a:r>
              <a:rPr lang="en-US" sz="3400" kern="1400" spc="100" dirty="0">
                <a:solidFill>
                  <a:srgbClr val="0F7FC5"/>
                </a:solidFill>
              </a:rPr>
              <a:t>College Coursework </a:t>
            </a:r>
          </a:p>
        </p:txBody>
      </p:sp>
      <p:sp>
        <p:nvSpPr>
          <p:cNvPr id="17" name="TextBox 16"/>
          <p:cNvSpPr txBox="1"/>
          <p:nvPr/>
        </p:nvSpPr>
        <p:spPr>
          <a:xfrm>
            <a:off x="457200" y="5558135"/>
            <a:ext cx="7467600" cy="830997"/>
          </a:xfrm>
          <a:prstGeom prst="rect">
            <a:avLst/>
          </a:prstGeom>
          <a:noFill/>
        </p:spPr>
        <p:txBody>
          <a:bodyPr wrap="square" rtlCol="0">
            <a:spAutoFit/>
          </a:bodyPr>
          <a:lstStyle/>
          <a:p>
            <a:pPr defTabSz="457200"/>
            <a:r>
              <a:rPr lang="en-US" sz="2400" dirty="0">
                <a:solidFill>
                  <a:srgbClr val="4D4D4D"/>
                </a:solidFill>
              </a:rPr>
              <a:t>Enter UC-approved A-G courses taken and grades earned at each school</a:t>
            </a:r>
          </a:p>
        </p:txBody>
      </p:sp>
      <p:pic>
        <p:nvPicPr>
          <p:cNvPr id="9" name="Picture 2"/>
          <p:cNvPicPr>
            <a:picLocks noChangeAspect="1" noChangeArrowheads="1"/>
          </p:cNvPicPr>
          <p:nvPr/>
        </p:nvPicPr>
        <p:blipFill>
          <a:blip r:embed="rId3" cstate="screen"/>
          <a:srcRect/>
          <a:stretch>
            <a:fillRect/>
          </a:stretch>
        </p:blipFill>
        <p:spPr bwMode="auto">
          <a:xfrm>
            <a:off x="381000" y="990600"/>
            <a:ext cx="6894195" cy="3111818"/>
          </a:xfrm>
          <a:prstGeom prst="rect">
            <a:avLst/>
          </a:prstGeom>
          <a:noFill/>
          <a:ln w="9525">
            <a:noFill/>
            <a:miter lim="800000"/>
            <a:headEnd/>
            <a:tailEnd/>
          </a:ln>
        </p:spPr>
      </p:pic>
      <p:pic>
        <p:nvPicPr>
          <p:cNvPr id="12" name="Picture 4"/>
          <p:cNvPicPr>
            <a:picLocks noChangeAspect="1" noChangeArrowheads="1"/>
          </p:cNvPicPr>
          <p:nvPr/>
        </p:nvPicPr>
        <p:blipFill>
          <a:blip r:embed="rId4" cstate="screen"/>
          <a:srcRect/>
          <a:stretch>
            <a:fillRect/>
          </a:stretch>
        </p:blipFill>
        <p:spPr bwMode="auto">
          <a:xfrm>
            <a:off x="428625" y="4133850"/>
            <a:ext cx="6276975" cy="1428750"/>
          </a:xfrm>
          <a:prstGeom prst="rect">
            <a:avLst/>
          </a:prstGeom>
          <a:noFill/>
          <a:ln w="9525">
            <a:noFill/>
            <a:miter lim="800000"/>
            <a:headEnd/>
            <a:tailEnd/>
          </a:ln>
        </p:spPr>
      </p:pic>
      <p:pic>
        <p:nvPicPr>
          <p:cNvPr id="13" name="Picture 2"/>
          <p:cNvPicPr>
            <a:picLocks noChangeAspect="1" noChangeArrowheads="1"/>
          </p:cNvPicPr>
          <p:nvPr/>
        </p:nvPicPr>
        <p:blipFill>
          <a:blip r:embed="rId5" cstate="screen"/>
          <a:srcRect/>
          <a:stretch>
            <a:fillRect/>
          </a:stretch>
        </p:blipFill>
        <p:spPr bwMode="auto">
          <a:xfrm>
            <a:off x="457200" y="3886200"/>
            <a:ext cx="3971925" cy="523875"/>
          </a:xfrm>
          <a:prstGeom prst="rect">
            <a:avLst/>
          </a:prstGeom>
          <a:noFill/>
          <a:ln w="9525">
            <a:noFill/>
            <a:miter lim="800000"/>
            <a:headEnd/>
            <a:tailEnd/>
          </a:ln>
        </p:spPr>
      </p:pic>
      <p:cxnSp>
        <p:nvCxnSpPr>
          <p:cNvPr id="14" name="Straight Arrow Connector 13"/>
          <p:cNvCxnSpPr/>
          <p:nvPr/>
        </p:nvCxnSpPr>
        <p:spPr bwMode="auto">
          <a:xfrm flipH="1">
            <a:off x="762000" y="1143000"/>
            <a:ext cx="2895600" cy="762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5" name="TextBox 14"/>
          <p:cNvSpPr txBox="1"/>
          <p:nvPr/>
        </p:nvSpPr>
        <p:spPr>
          <a:xfrm>
            <a:off x="3810000" y="914400"/>
            <a:ext cx="1066800" cy="923330"/>
          </a:xfrm>
          <a:prstGeom prst="rect">
            <a:avLst/>
          </a:prstGeom>
          <a:noFill/>
        </p:spPr>
        <p:txBody>
          <a:bodyPr wrap="square" rtlCol="0">
            <a:spAutoFit/>
          </a:bodyPr>
          <a:lstStyle/>
          <a:p>
            <a:pPr defTabSz="457200"/>
            <a:r>
              <a:rPr lang="en-US" dirty="0">
                <a:solidFill>
                  <a:srgbClr val="F06A1C"/>
                </a:solidFill>
              </a:rPr>
              <a:t>Click to display courses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26</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7437966" cy="523220"/>
          </a:xfrm>
          <a:prstGeom prst="rect">
            <a:avLst/>
          </a:prstGeom>
          <a:noFill/>
        </p:spPr>
        <p:txBody>
          <a:bodyPr wrap="square" lIns="0" tIns="0" rIns="0" bIns="0" rtlCol="0">
            <a:spAutoFit/>
          </a:bodyPr>
          <a:lstStyle/>
          <a:p>
            <a:pPr defTabSz="457200"/>
            <a:r>
              <a:rPr lang="en-US" sz="3400" kern="1400" spc="100" dirty="0">
                <a:solidFill>
                  <a:srgbClr val="0F7FC5"/>
                </a:solidFill>
              </a:rPr>
              <a:t>College Coursework</a:t>
            </a:r>
          </a:p>
        </p:txBody>
      </p:sp>
      <p:sp>
        <p:nvSpPr>
          <p:cNvPr id="17" name="TextBox 16"/>
          <p:cNvSpPr txBox="1"/>
          <p:nvPr/>
        </p:nvSpPr>
        <p:spPr>
          <a:xfrm>
            <a:off x="482600" y="5334000"/>
            <a:ext cx="7467600" cy="830997"/>
          </a:xfrm>
          <a:prstGeom prst="rect">
            <a:avLst/>
          </a:prstGeom>
          <a:noFill/>
        </p:spPr>
        <p:txBody>
          <a:bodyPr wrap="square" rtlCol="0">
            <a:spAutoFit/>
          </a:bodyPr>
          <a:lstStyle/>
          <a:p>
            <a:pPr defTabSz="457200"/>
            <a:r>
              <a:rPr lang="en-US" sz="2400" dirty="0">
                <a:solidFill>
                  <a:srgbClr val="4D4D4D"/>
                </a:solidFill>
              </a:rPr>
              <a:t>Indicate intent to complete required English and math courses</a:t>
            </a:r>
          </a:p>
        </p:txBody>
      </p:sp>
      <p:pic>
        <p:nvPicPr>
          <p:cNvPr id="10" name="Picture 3"/>
          <p:cNvPicPr>
            <a:picLocks noChangeAspect="1" noChangeArrowheads="1"/>
          </p:cNvPicPr>
          <p:nvPr/>
        </p:nvPicPr>
        <p:blipFill>
          <a:blip r:embed="rId3" cstate="screen"/>
          <a:srcRect/>
          <a:stretch>
            <a:fillRect/>
          </a:stretch>
        </p:blipFill>
        <p:spPr bwMode="auto">
          <a:xfrm>
            <a:off x="457200" y="990600"/>
            <a:ext cx="6238875"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27</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pPr defTabSz="457200"/>
            <a:r>
              <a:rPr lang="en-US" sz="3400" kern="1400" spc="100" dirty="0">
                <a:solidFill>
                  <a:srgbClr val="0F7FC5"/>
                </a:solidFill>
              </a:rPr>
              <a:t>Academic History Comments</a:t>
            </a:r>
          </a:p>
        </p:txBody>
      </p:sp>
      <p:sp>
        <p:nvSpPr>
          <p:cNvPr id="17" name="TextBox 16"/>
          <p:cNvSpPr txBox="1"/>
          <p:nvPr/>
        </p:nvSpPr>
        <p:spPr>
          <a:xfrm>
            <a:off x="457200" y="5181600"/>
            <a:ext cx="7467600" cy="830997"/>
          </a:xfrm>
          <a:prstGeom prst="rect">
            <a:avLst/>
          </a:prstGeom>
          <a:noFill/>
        </p:spPr>
        <p:txBody>
          <a:bodyPr wrap="square" rtlCol="0">
            <a:spAutoFit/>
          </a:bodyPr>
          <a:lstStyle/>
          <a:p>
            <a:pPr defTabSz="457200"/>
            <a:r>
              <a:rPr lang="en-US" sz="2400" dirty="0">
                <a:solidFill>
                  <a:srgbClr val="4D4D4D"/>
                </a:solidFill>
              </a:rPr>
              <a:t>Use this space to explain unusual circumstances, not as an extension of the </a:t>
            </a:r>
            <a:r>
              <a:rPr lang="en-US" sz="2400" dirty="0" smtClean="0">
                <a:solidFill>
                  <a:srgbClr val="4D4D4D"/>
                </a:solidFill>
              </a:rPr>
              <a:t>personal insight questions</a:t>
            </a:r>
            <a:endParaRPr lang="en-US" sz="2400" dirty="0">
              <a:solidFill>
                <a:srgbClr val="4D4D4D"/>
              </a:solidFill>
            </a:endParaRPr>
          </a:p>
        </p:txBody>
      </p:sp>
      <p:pic>
        <p:nvPicPr>
          <p:cNvPr id="9" name="Picture 2"/>
          <p:cNvPicPr>
            <a:picLocks noChangeAspect="1" noChangeArrowheads="1"/>
          </p:cNvPicPr>
          <p:nvPr/>
        </p:nvPicPr>
        <p:blipFill>
          <a:blip r:embed="rId3" cstate="screen"/>
          <a:srcRect/>
          <a:stretch>
            <a:fillRect/>
          </a:stretch>
        </p:blipFill>
        <p:spPr bwMode="auto">
          <a:xfrm>
            <a:off x="482600" y="1066800"/>
            <a:ext cx="6862763" cy="39081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066366" cy="523220"/>
          </a:xfrm>
          <a:prstGeom prst="rect">
            <a:avLst/>
          </a:prstGeom>
          <a:noFill/>
        </p:spPr>
        <p:txBody>
          <a:bodyPr wrap="square" lIns="0" tIns="0" rIns="0" bIns="0" rtlCol="0">
            <a:spAutoFit/>
          </a:bodyPr>
          <a:lstStyle/>
          <a:p>
            <a:pPr defTabSz="457200"/>
            <a:r>
              <a:rPr lang="en-US" sz="3400" kern="1400" spc="100" dirty="0">
                <a:solidFill>
                  <a:srgbClr val="0F7FC5"/>
                </a:solidFill>
              </a:rPr>
              <a:t>Activities &amp; Awards</a:t>
            </a:r>
          </a:p>
        </p:txBody>
      </p:sp>
      <p:pic>
        <p:nvPicPr>
          <p:cNvPr id="18" name="Picture 6"/>
          <p:cNvPicPr>
            <a:picLocks noChangeAspect="1" noChangeArrowheads="1"/>
          </p:cNvPicPr>
          <p:nvPr/>
        </p:nvPicPr>
        <p:blipFill>
          <a:blip r:embed="rId3" cstate="screen"/>
          <a:srcRect/>
          <a:stretch>
            <a:fillRect/>
          </a:stretch>
        </p:blipFill>
        <p:spPr bwMode="auto">
          <a:xfrm>
            <a:off x="457200" y="1171575"/>
            <a:ext cx="3737589" cy="276225"/>
          </a:xfrm>
          <a:prstGeom prst="rect">
            <a:avLst/>
          </a:prstGeom>
          <a:noFill/>
          <a:ln w="9525">
            <a:noFill/>
            <a:miter lim="800000"/>
            <a:headEnd/>
            <a:tailEnd/>
          </a:ln>
        </p:spPr>
      </p:pic>
      <p:sp>
        <p:nvSpPr>
          <p:cNvPr id="19" name="Rectangle 18"/>
          <p:cNvSpPr/>
          <p:nvPr/>
        </p:nvSpPr>
        <p:spPr bwMode="auto">
          <a:xfrm>
            <a:off x="381000" y="5257800"/>
            <a:ext cx="4114800" cy="1219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srgbClr val="4D4D4D"/>
                </a:solidFill>
                <a:ea typeface="ＭＳ Ｐゴシック" pitchFamily="-112" charset="-128"/>
                <a:cs typeface="ＭＳ Ｐゴシック" pitchFamily="-112" charset="-128"/>
              </a:rPr>
              <a:t>Choose up to 5 of your most meaningful experiences for each category.</a:t>
            </a:r>
          </a:p>
        </p:txBody>
      </p:sp>
      <p:sp>
        <p:nvSpPr>
          <p:cNvPr id="20" name="Rectangle 19"/>
          <p:cNvSpPr/>
          <p:nvPr/>
        </p:nvSpPr>
        <p:spPr bwMode="auto">
          <a:xfrm>
            <a:off x="4495800" y="990600"/>
            <a:ext cx="4343400" cy="1752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Font typeface="Arial" pitchFamily="34" charset="0"/>
              <a:buChar char="•"/>
            </a:pPr>
            <a:r>
              <a:rPr lang="en-US" dirty="0">
                <a:solidFill>
                  <a:srgbClr val="4D4D4D"/>
                </a:solidFill>
                <a:ea typeface="ＭＳ Ｐゴシック" pitchFamily="-112" charset="-128"/>
                <a:cs typeface="ＭＳ Ｐゴシック" pitchFamily="-112" charset="-128"/>
              </a:rPr>
              <a:t>  Educational Preparation Programs</a:t>
            </a:r>
          </a:p>
          <a:p>
            <a:pPr eaLnBrk="0" fontAlgn="base" hangingPunct="0">
              <a:spcBef>
                <a:spcPct val="0"/>
              </a:spcBef>
              <a:spcAft>
                <a:spcPct val="0"/>
              </a:spcAft>
              <a:buFont typeface="Arial" pitchFamily="34" charset="0"/>
              <a:buChar char="•"/>
            </a:pPr>
            <a:r>
              <a:rPr lang="en-US" dirty="0">
                <a:solidFill>
                  <a:srgbClr val="4D4D4D"/>
                </a:solidFill>
                <a:ea typeface="ＭＳ Ｐゴシック" pitchFamily="-112" charset="-128"/>
                <a:cs typeface="ＭＳ Ｐゴシック" pitchFamily="-112" charset="-128"/>
              </a:rPr>
              <a:t>  Community Service</a:t>
            </a:r>
          </a:p>
          <a:p>
            <a:pPr eaLnBrk="0" fontAlgn="base" hangingPunct="0">
              <a:spcBef>
                <a:spcPct val="0"/>
              </a:spcBef>
              <a:spcAft>
                <a:spcPct val="0"/>
              </a:spcAft>
              <a:buFont typeface="Arial" pitchFamily="34" charset="0"/>
              <a:buChar char="•"/>
            </a:pPr>
            <a:r>
              <a:rPr lang="en-US" dirty="0">
                <a:solidFill>
                  <a:srgbClr val="4D4D4D"/>
                </a:solidFill>
                <a:ea typeface="ＭＳ Ｐゴシック" pitchFamily="-112" charset="-128"/>
                <a:cs typeface="ＭＳ Ｐゴシック" pitchFamily="-112" charset="-128"/>
              </a:rPr>
              <a:t>  Work Experience</a:t>
            </a:r>
          </a:p>
          <a:p>
            <a:pPr eaLnBrk="0" fontAlgn="base" hangingPunct="0">
              <a:spcBef>
                <a:spcPct val="0"/>
              </a:spcBef>
              <a:spcAft>
                <a:spcPct val="0"/>
              </a:spcAft>
              <a:buFont typeface="Arial" pitchFamily="34" charset="0"/>
              <a:buChar char="•"/>
            </a:pPr>
            <a:r>
              <a:rPr lang="en-US" dirty="0">
                <a:solidFill>
                  <a:srgbClr val="4D4D4D"/>
                </a:solidFill>
                <a:ea typeface="ＭＳ Ｐゴシック" pitchFamily="-112" charset="-128"/>
                <a:cs typeface="ＭＳ Ｐゴシック" pitchFamily="-112" charset="-128"/>
              </a:rPr>
              <a:t>  Awards &amp; Honors</a:t>
            </a:r>
          </a:p>
          <a:p>
            <a:pPr eaLnBrk="0" fontAlgn="base" hangingPunct="0">
              <a:spcBef>
                <a:spcPct val="0"/>
              </a:spcBef>
              <a:spcAft>
                <a:spcPct val="0"/>
              </a:spcAft>
              <a:buFont typeface="Arial" pitchFamily="34" charset="0"/>
              <a:buChar char="•"/>
            </a:pPr>
            <a:r>
              <a:rPr lang="en-US" dirty="0">
                <a:solidFill>
                  <a:srgbClr val="4D4D4D"/>
                </a:solidFill>
                <a:ea typeface="ＭＳ Ｐゴシック" pitchFamily="-112" charset="-128"/>
                <a:cs typeface="ＭＳ Ｐゴシック" pitchFamily="-112" charset="-128"/>
              </a:rPr>
              <a:t>  Extra Curricular Activities</a:t>
            </a:r>
          </a:p>
        </p:txBody>
      </p:sp>
      <p:pic>
        <p:nvPicPr>
          <p:cNvPr id="21" name="Picture 3"/>
          <p:cNvPicPr>
            <a:picLocks noChangeAspect="1" noChangeArrowheads="1"/>
          </p:cNvPicPr>
          <p:nvPr/>
        </p:nvPicPr>
        <p:blipFill>
          <a:blip r:embed="rId4" cstate="screen"/>
          <a:srcRect/>
          <a:stretch>
            <a:fillRect/>
          </a:stretch>
        </p:blipFill>
        <p:spPr bwMode="auto">
          <a:xfrm>
            <a:off x="4572000" y="3352800"/>
            <a:ext cx="3667125" cy="2505075"/>
          </a:xfrm>
          <a:prstGeom prst="rect">
            <a:avLst/>
          </a:prstGeom>
          <a:noFill/>
          <a:ln w="9525">
            <a:noFill/>
            <a:miter lim="800000"/>
            <a:headEnd/>
            <a:tailEnd/>
          </a:ln>
        </p:spPr>
      </p:pic>
      <p:pic>
        <p:nvPicPr>
          <p:cNvPr id="22" name="Picture 4"/>
          <p:cNvPicPr>
            <a:picLocks noChangeAspect="1" noChangeArrowheads="1"/>
          </p:cNvPicPr>
          <p:nvPr/>
        </p:nvPicPr>
        <p:blipFill>
          <a:blip r:embed="rId5" cstate="screen"/>
          <a:srcRect/>
          <a:stretch>
            <a:fillRect/>
          </a:stretch>
        </p:blipFill>
        <p:spPr bwMode="auto">
          <a:xfrm>
            <a:off x="4572000" y="2895600"/>
            <a:ext cx="3419475" cy="352425"/>
          </a:xfrm>
          <a:prstGeom prst="rect">
            <a:avLst/>
          </a:prstGeom>
          <a:noFill/>
          <a:ln w="9525">
            <a:noFill/>
            <a:miter lim="800000"/>
            <a:headEnd/>
            <a:tailEnd/>
          </a:ln>
        </p:spPr>
      </p:pic>
      <p:pic>
        <p:nvPicPr>
          <p:cNvPr id="13" name="Picture 12"/>
          <p:cNvPicPr/>
          <p:nvPr/>
        </p:nvPicPr>
        <p:blipFill>
          <a:blip r:embed="rId6"/>
          <a:stretch>
            <a:fillRect/>
          </a:stretch>
        </p:blipFill>
        <p:spPr>
          <a:xfrm>
            <a:off x="381000" y="1524000"/>
            <a:ext cx="4029710" cy="28575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29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8428565" cy="523220"/>
          </a:xfrm>
          <a:prstGeom prst="rect">
            <a:avLst/>
          </a:prstGeom>
          <a:noFill/>
        </p:spPr>
        <p:txBody>
          <a:bodyPr wrap="square" lIns="0" tIns="0" rIns="0" bIns="0" rtlCol="0">
            <a:spAutoFit/>
          </a:bodyPr>
          <a:lstStyle/>
          <a:p>
            <a:pPr defTabSz="457200"/>
            <a:r>
              <a:rPr lang="en-US" sz="3400" kern="1400" spc="100" dirty="0">
                <a:solidFill>
                  <a:srgbClr val="0F7FC5"/>
                </a:solidFill>
              </a:rPr>
              <a:t>Test Scores</a:t>
            </a:r>
          </a:p>
        </p:txBody>
      </p:sp>
      <p:sp>
        <p:nvSpPr>
          <p:cNvPr id="17" name="TextBox 16"/>
          <p:cNvSpPr txBox="1"/>
          <p:nvPr/>
        </p:nvSpPr>
        <p:spPr>
          <a:xfrm>
            <a:off x="482600" y="5410200"/>
            <a:ext cx="7467600" cy="830997"/>
          </a:xfrm>
          <a:prstGeom prst="rect">
            <a:avLst/>
          </a:prstGeom>
          <a:noFill/>
        </p:spPr>
        <p:txBody>
          <a:bodyPr wrap="square" rtlCol="0">
            <a:spAutoFit/>
          </a:bodyPr>
          <a:lstStyle/>
          <a:p>
            <a:pPr defTabSz="457200"/>
            <a:r>
              <a:rPr lang="en-US" sz="2400" dirty="0">
                <a:solidFill>
                  <a:srgbClr val="4D4D4D"/>
                </a:solidFill>
              </a:rPr>
              <a:t>Passing AP &amp; IB exam scores can be used to show subject mastery</a:t>
            </a:r>
          </a:p>
        </p:txBody>
      </p:sp>
      <p:pic>
        <p:nvPicPr>
          <p:cNvPr id="10" name="Picture 2"/>
          <p:cNvPicPr>
            <a:picLocks noChangeAspect="1" noChangeArrowheads="1"/>
          </p:cNvPicPr>
          <p:nvPr/>
        </p:nvPicPr>
        <p:blipFill>
          <a:blip r:embed="rId3" cstate="screen"/>
          <a:srcRect/>
          <a:stretch>
            <a:fillRect/>
          </a:stretch>
        </p:blipFill>
        <p:spPr bwMode="auto">
          <a:xfrm>
            <a:off x="507682" y="1125855"/>
            <a:ext cx="5207318" cy="3750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cs typeface="Arial"/>
              </a:rPr>
              <a:t>Before </a:t>
            </a:r>
            <a:r>
              <a:rPr lang="en-US" sz="3400" kern="1400" spc="100" dirty="0" smtClean="0">
                <a:solidFill>
                  <a:srgbClr val="0F7FC5"/>
                </a:solidFill>
                <a:cs typeface="Arial"/>
              </a:rPr>
              <a:t>You Begin</a:t>
            </a:r>
            <a:endParaRPr lang="en-US" sz="3400" kern="1400" spc="100" dirty="0">
              <a:solidFill>
                <a:srgbClr val="0F7FC5"/>
              </a:solidFill>
            </a:endParaRPr>
          </a:p>
        </p:txBody>
      </p:sp>
      <p:pic>
        <p:nvPicPr>
          <p:cNvPr id="9" name="Picture 8"/>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lum/>
          </a:blip>
          <a:stretch>
            <a:fillRect/>
          </a:stretch>
        </a:blipFill>
        <a:effectLst/>
      </p:bgPr>
    </p:bg>
    <p:spTree>
      <p:nvGrpSpPr>
        <p:cNvPr id="1" name=""/>
        <p:cNvGrpSpPr/>
        <p:nvPr/>
      </p:nvGrpSpPr>
      <p:grpSpPr>
        <a:xfrm>
          <a:off x="0" y="0"/>
          <a:ext cx="0" cy="0"/>
          <a:chOff x="0" y="0"/>
          <a:chExt cx="0" cy="0"/>
        </a:xfrm>
      </p:grpSpPr>
      <p:pic>
        <p:nvPicPr>
          <p:cNvPr id="8" name="Picture Placeholder 7" descr="UC_Merced_processed_color_corrected-057.jpg"/>
          <p:cNvPicPr>
            <a:picLocks noChangeAspect="1"/>
          </p:cNvPicPr>
          <p:nvPr/>
        </p:nvPicPr>
        <p:blipFill>
          <a:blip r:embed="rId4" cstate="screen"/>
          <a:srcRect/>
          <a:stretch>
            <a:fillRect/>
          </a:stretch>
        </p:blipFill>
        <p:spPr>
          <a:xfrm>
            <a:off x="0" y="0"/>
            <a:ext cx="9144000" cy="6858000"/>
          </a:xfrm>
          <a:prstGeom prst="rect">
            <a:avLst/>
          </a:prstGeom>
        </p:spPr>
      </p:pic>
      <p:sp>
        <p:nvSpPr>
          <p:cNvPr id="5" name="TextBox 4"/>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FFFFFF"/>
                </a:solidFill>
              </a:rPr>
              <a:t>The </a:t>
            </a:r>
            <a:r>
              <a:rPr lang="en-US" sz="3400" kern="1400" spc="100" dirty="0" smtClean="0">
                <a:solidFill>
                  <a:srgbClr val="FFFFFF"/>
                </a:solidFill>
              </a:rPr>
              <a:t>personal insight questions</a:t>
            </a:r>
            <a:endParaRPr lang="en-US" sz="3400" kern="1400" spc="100" dirty="0">
              <a:solidFill>
                <a:srgbClr val="FFFFFF"/>
              </a:solidFill>
            </a:endParaRPr>
          </a:p>
        </p:txBody>
      </p:sp>
      <p:pic>
        <p:nvPicPr>
          <p:cNvPr id="9" name="Picture 8"/>
          <p:cNvPicPr>
            <a:picLocks noChangeAspect="1"/>
          </p:cNvPicPr>
          <p:nvPr/>
        </p:nvPicPr>
        <p:blipFill>
          <a:blip r:embed="rId5"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1905000"/>
            <a:ext cx="8339113" cy="3323987"/>
          </a:xfrm>
          <a:prstGeom prst="rect">
            <a:avLst/>
          </a:prstGeom>
        </p:spPr>
        <p:txBody>
          <a:bodyPr wrap="square" lIns="0" tIns="0" rIns="0" bIns="0">
            <a:spAutoFit/>
          </a:bodyPr>
          <a:lstStyle/>
          <a:p>
            <a:r>
              <a:rPr lang="en-US" sz="2400" dirty="0">
                <a:solidFill>
                  <a:schemeClr val="bg1"/>
                </a:solidFill>
              </a:rPr>
              <a:t>Each new question aligns to one or more of the </a:t>
            </a:r>
            <a:r>
              <a:rPr lang="en-US" sz="2400" dirty="0" smtClean="0">
                <a:solidFill>
                  <a:schemeClr val="bg1"/>
                </a:solidFill>
              </a:rPr>
              <a:t>9 </a:t>
            </a:r>
            <a:r>
              <a:rPr lang="en-US" sz="2400" dirty="0">
                <a:solidFill>
                  <a:schemeClr val="bg1"/>
                </a:solidFill>
              </a:rPr>
              <a:t>comprehensive review factors </a:t>
            </a:r>
            <a:r>
              <a:rPr lang="en-US" sz="2400" dirty="0" smtClean="0">
                <a:solidFill>
                  <a:schemeClr val="bg1"/>
                </a:solidFill>
              </a:rPr>
              <a:t>for </a:t>
            </a:r>
            <a:r>
              <a:rPr lang="en-US" sz="2400" dirty="0">
                <a:solidFill>
                  <a:schemeClr val="bg1"/>
                </a:solidFill>
              </a:rPr>
              <a:t>transfer </a:t>
            </a:r>
            <a:r>
              <a:rPr lang="en-US" sz="2400" dirty="0" smtClean="0">
                <a:solidFill>
                  <a:schemeClr val="bg1"/>
                </a:solidFill>
              </a:rPr>
              <a:t>students </a:t>
            </a:r>
            <a:r>
              <a:rPr lang="en-US" sz="2400" dirty="0">
                <a:solidFill>
                  <a:schemeClr val="bg1"/>
                </a:solidFill>
              </a:rPr>
              <a:t>that campuses consider in their </a:t>
            </a:r>
            <a:r>
              <a:rPr lang="en-US" sz="2400" dirty="0" smtClean="0">
                <a:solidFill>
                  <a:schemeClr val="bg1"/>
                </a:solidFill>
              </a:rPr>
              <a:t>admission </a:t>
            </a:r>
            <a:r>
              <a:rPr lang="en-US" sz="2400" dirty="0">
                <a:solidFill>
                  <a:schemeClr val="bg1"/>
                </a:solidFill>
              </a:rPr>
              <a:t>decisions. </a:t>
            </a:r>
          </a:p>
          <a:p>
            <a:pPr marL="342900" indent="-342900">
              <a:buFont typeface="Arial" panose="020B0604020202020204" pitchFamily="34" charset="0"/>
              <a:buChar char="•"/>
            </a:pPr>
            <a:r>
              <a:rPr lang="en-US" sz="2400" dirty="0" smtClean="0">
                <a:solidFill>
                  <a:schemeClr val="bg1"/>
                </a:solidFill>
              </a:rPr>
              <a:t>Transfer applicants </a:t>
            </a:r>
            <a:r>
              <a:rPr lang="en-US" sz="2400" dirty="0">
                <a:solidFill>
                  <a:schemeClr val="bg1"/>
                </a:solidFill>
              </a:rPr>
              <a:t>must </a:t>
            </a:r>
            <a:r>
              <a:rPr lang="en-US" sz="2400" dirty="0" smtClean="0">
                <a:solidFill>
                  <a:schemeClr val="bg1"/>
                </a:solidFill>
              </a:rPr>
              <a:t>respond to </a:t>
            </a:r>
            <a:r>
              <a:rPr lang="en-US" sz="2400" dirty="0">
                <a:solidFill>
                  <a:schemeClr val="bg1"/>
                </a:solidFill>
              </a:rPr>
              <a:t>one required </a:t>
            </a:r>
            <a:r>
              <a:rPr lang="en-US" sz="2400" dirty="0" smtClean="0">
                <a:solidFill>
                  <a:schemeClr val="bg1"/>
                </a:solidFill>
              </a:rPr>
              <a:t>question, </a:t>
            </a:r>
            <a:r>
              <a:rPr lang="en-US" sz="2400" dirty="0">
                <a:solidFill>
                  <a:schemeClr val="bg1"/>
                </a:solidFill>
              </a:rPr>
              <a:t>then choose </a:t>
            </a:r>
            <a:r>
              <a:rPr lang="en-US" sz="2400" dirty="0" smtClean="0">
                <a:solidFill>
                  <a:schemeClr val="bg1"/>
                </a:solidFill>
              </a:rPr>
              <a:t>3 </a:t>
            </a:r>
            <a:r>
              <a:rPr lang="en-US" sz="2400" dirty="0">
                <a:solidFill>
                  <a:schemeClr val="bg1"/>
                </a:solidFill>
              </a:rPr>
              <a:t>additional questions out of 7</a:t>
            </a:r>
          </a:p>
          <a:p>
            <a:pPr marL="342900" indent="-342900">
              <a:buFont typeface="Arial" panose="020B0604020202020204" pitchFamily="34" charset="0"/>
              <a:buChar char="•"/>
            </a:pPr>
            <a:r>
              <a:rPr lang="en-US" sz="2400" dirty="0">
                <a:solidFill>
                  <a:schemeClr val="bg1"/>
                </a:solidFill>
              </a:rPr>
              <a:t>Maximum of 350 </a:t>
            </a:r>
            <a:r>
              <a:rPr lang="en-US" sz="2400" dirty="0" smtClean="0">
                <a:solidFill>
                  <a:schemeClr val="bg1"/>
                </a:solidFill>
              </a:rPr>
              <a:t>words for each response</a:t>
            </a: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All questions have equal value; there is no advantage or disadvantage to choosing certain questions over </a:t>
            </a:r>
            <a:r>
              <a:rPr lang="en-US" sz="2400" dirty="0" smtClean="0">
                <a:solidFill>
                  <a:schemeClr val="bg1"/>
                </a:solidFill>
              </a:rPr>
              <a:t>others </a:t>
            </a: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31</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77310"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The </a:t>
            </a:r>
            <a:r>
              <a:rPr lang="en-US" sz="3400" kern="1400" spc="100" dirty="0" smtClean="0">
                <a:solidFill>
                  <a:srgbClr val="0F7FC5"/>
                </a:solidFill>
              </a:rPr>
              <a:t>personal insight questions</a:t>
            </a:r>
            <a:endParaRPr lang="en-US" sz="3400" kern="1400" spc="100" dirty="0">
              <a:solidFill>
                <a:srgbClr val="0F7FC5"/>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3016210"/>
          </a:xfrm>
          <a:prstGeom prst="rect">
            <a:avLst/>
          </a:prstGeom>
        </p:spPr>
        <p:txBody>
          <a:bodyPr wrap="square" lIns="0" tIns="0" rIns="0" bIns="0">
            <a:spAutoFit/>
          </a:bodyPr>
          <a:lstStyle/>
          <a:p>
            <a:r>
              <a:rPr lang="en-US" sz="2800" b="1" dirty="0">
                <a:solidFill>
                  <a:schemeClr val="bg1"/>
                </a:solidFill>
              </a:rPr>
              <a:t>Required question</a:t>
            </a:r>
            <a:r>
              <a:rPr lang="en-US" sz="2800" dirty="0">
                <a:solidFill>
                  <a:schemeClr val="bg1"/>
                </a:solidFill>
              </a:rPr>
              <a:t>: </a:t>
            </a:r>
          </a:p>
          <a:p>
            <a:r>
              <a:rPr lang="en-US" sz="2800" dirty="0">
                <a:solidFill>
                  <a:schemeClr val="bg1"/>
                </a:solidFill>
              </a:rPr>
              <a:t>Please describe how you have prepared for your intended major, including your readiness to succeed in your upper-division courses once you enroll at the university. </a:t>
            </a:r>
          </a:p>
          <a:p>
            <a:endParaRPr lang="en-US" sz="2800" dirty="0">
              <a:solidFill>
                <a:schemeClr val="bg1"/>
              </a:solidFill>
            </a:endParaRPr>
          </a:p>
          <a:p>
            <a:r>
              <a:rPr lang="en-US" sz="2800" dirty="0" smtClean="0">
                <a:solidFill>
                  <a:schemeClr val="bg1"/>
                </a:solidFill>
              </a:rPr>
              <a:t>Select </a:t>
            </a:r>
            <a:r>
              <a:rPr lang="en-US" sz="2800" dirty="0">
                <a:solidFill>
                  <a:schemeClr val="bg1"/>
                </a:solidFill>
              </a:rPr>
              <a:t>3 other questions from the list </a:t>
            </a: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358358"/>
            <a:ext cx="8415338" cy="1046440"/>
          </a:xfrm>
          <a:prstGeom prst="rect">
            <a:avLst/>
          </a:prstGeom>
          <a:noFill/>
        </p:spPr>
        <p:txBody>
          <a:bodyPr wrap="square" lIns="0" tIns="0" rIns="0" bIns="0" rtlCol="0">
            <a:spAutoFit/>
          </a:bodyPr>
          <a:lstStyle/>
          <a:p>
            <a:pPr defTabSz="457200"/>
            <a:r>
              <a:rPr lang="en-US" sz="3400" kern="1400" spc="100" dirty="0" smtClean="0">
                <a:solidFill>
                  <a:srgbClr val="0F7FC5"/>
                </a:solidFill>
              </a:rPr>
              <a:t>What are the questions?-Transfer Applicants</a:t>
            </a:r>
            <a:endParaRPr lang="en-US" sz="3400" kern="1400" spc="100" dirty="0">
              <a:solidFill>
                <a:srgbClr val="0F7FC5"/>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381001" y="990600"/>
            <a:ext cx="8444948" cy="6509474"/>
          </a:xfrm>
          <a:prstGeom prst="rect">
            <a:avLst/>
          </a:prstGeom>
        </p:spPr>
        <p:txBody>
          <a:bodyPr wrap="square" lIns="0" tIns="0" rIns="0" bIns="0">
            <a:spAutoFit/>
          </a:bodyPr>
          <a:lstStyle/>
          <a:p>
            <a:r>
              <a:rPr lang="en-US" sz="1700" dirty="0">
                <a:solidFill>
                  <a:schemeClr val="bg1"/>
                </a:solidFill>
              </a:rPr>
              <a:t>1. Describe an example of your leadership experience in which you have positively influenced others, helped resolve disputes, or contributed to group efforts over time.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2. Every person has a creative side, and it can be expressed in many ways: problem solving, original and innovative thinking, and artistically, to name a few. Describe how you express your creative side.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3. What would you say is your greatest talent or skill? How have you developed and demonstrated that talent over time?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4. Describe how you have taken advantage of a significant educational opportunity or worked to overcome an educational barrier you have faced.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5. Describe the most significant challenge you have faced and the steps you have taken to overcome this challenge. How has this challenge affected your academic achievement? </a:t>
            </a:r>
            <a:r>
              <a:rPr lang="en-US" sz="1700" dirty="0" smtClean="0">
                <a:solidFill>
                  <a:schemeClr val="bg1"/>
                </a:solidFill>
              </a:rPr>
              <a:t/>
            </a:r>
            <a:br>
              <a:rPr lang="en-US" sz="1700" dirty="0" smtClean="0">
                <a:solidFill>
                  <a:schemeClr val="bg1"/>
                </a:solidFill>
              </a:rPr>
            </a:br>
            <a:endParaRPr lang="en-US" sz="1700" dirty="0">
              <a:solidFill>
                <a:schemeClr val="bg1"/>
              </a:solidFill>
            </a:endParaRPr>
          </a:p>
          <a:p>
            <a:r>
              <a:rPr lang="en-US" sz="1700" dirty="0">
                <a:solidFill>
                  <a:schemeClr val="bg1"/>
                </a:solidFill>
              </a:rPr>
              <a:t>6</a:t>
            </a:r>
            <a:r>
              <a:rPr lang="en-US" sz="1700" dirty="0" smtClean="0">
                <a:solidFill>
                  <a:schemeClr val="bg1"/>
                </a:solidFill>
              </a:rPr>
              <a:t>. </a:t>
            </a:r>
            <a:r>
              <a:rPr lang="en-US" sz="1700" dirty="0">
                <a:solidFill>
                  <a:schemeClr val="bg1"/>
                </a:solidFill>
              </a:rPr>
              <a:t>What have you done to make your school or your community a better </a:t>
            </a:r>
            <a:r>
              <a:rPr lang="en-US" sz="1700" dirty="0" smtClean="0">
                <a:solidFill>
                  <a:schemeClr val="bg1"/>
                </a:solidFill>
              </a:rPr>
              <a:t>place</a:t>
            </a:r>
            <a:br>
              <a:rPr lang="en-US" sz="1700" dirty="0" smtClean="0">
                <a:solidFill>
                  <a:schemeClr val="bg1"/>
                </a:solidFill>
              </a:rPr>
            </a:br>
            <a:endParaRPr lang="en-US" sz="1700" dirty="0">
              <a:solidFill>
                <a:schemeClr val="bg1"/>
              </a:solidFill>
            </a:endParaRPr>
          </a:p>
          <a:p>
            <a:r>
              <a:rPr lang="en-US" sz="1700" dirty="0" smtClean="0">
                <a:solidFill>
                  <a:schemeClr val="bg1"/>
                </a:solidFill>
              </a:rPr>
              <a:t>7. </a:t>
            </a:r>
            <a:r>
              <a:rPr lang="en-US" sz="1700" dirty="0">
                <a:solidFill>
                  <a:schemeClr val="bg1"/>
                </a:solidFill>
              </a:rPr>
              <a:t>What is the one thing that you think sets you apart from other candidates applying to the University of California? </a:t>
            </a:r>
          </a:p>
          <a:p>
            <a:pPr defTabSz="457200">
              <a:spcBef>
                <a:spcPts val="1200"/>
              </a:spcBef>
            </a:pPr>
            <a:r>
              <a:rPr lang="en-US" sz="2800" dirty="0">
                <a:solidFill>
                  <a:srgbClr val="0F7FC5"/>
                </a:solidFill>
              </a:rPr>
              <a:t/>
            </a:r>
            <a:br>
              <a:rPr lang="en-US" sz="2800" dirty="0">
                <a:solidFill>
                  <a:srgbClr val="0F7FC5"/>
                </a:solidFill>
              </a:rPr>
            </a:br>
            <a:endParaRPr lang="en-US" sz="2800" dirty="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1000" y="304800"/>
            <a:ext cx="8343106" cy="892552"/>
          </a:xfrm>
          <a:prstGeom prst="rect">
            <a:avLst/>
          </a:prstGeom>
          <a:noFill/>
        </p:spPr>
        <p:txBody>
          <a:bodyPr wrap="square" rtlCol="0">
            <a:spAutoFit/>
          </a:bodyPr>
          <a:lstStyle/>
          <a:p>
            <a:r>
              <a:rPr lang="en-US" sz="3400" kern="1400" spc="100" dirty="0" smtClean="0">
                <a:solidFill>
                  <a:srgbClr val="0F7FC5"/>
                </a:solidFill>
              </a:rPr>
              <a:t>Then, Select 3 of the following: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381001" y="990600"/>
            <a:ext cx="8444948" cy="861774"/>
          </a:xfrm>
          <a:prstGeom prst="rect">
            <a:avLst/>
          </a:prstGeom>
        </p:spPr>
        <p:txBody>
          <a:bodyPr wrap="square" lIns="0" tIns="0" rIns="0" bIns="0">
            <a:spAutoFit/>
          </a:bodyPr>
          <a:lstStyle/>
          <a:p>
            <a:pPr defTabSz="457200">
              <a:spcBef>
                <a:spcPts val="1200"/>
              </a:spcBef>
            </a:pPr>
            <a:r>
              <a:rPr lang="en-US" sz="2800" dirty="0">
                <a:solidFill>
                  <a:srgbClr val="0F7FC5"/>
                </a:solidFill>
              </a:rPr>
              <a:t/>
            </a:r>
            <a:br>
              <a:rPr lang="en-US" sz="2800" dirty="0">
                <a:solidFill>
                  <a:srgbClr val="0F7FC5"/>
                </a:solidFill>
              </a:rPr>
            </a:br>
            <a:endParaRPr lang="en-US" sz="2800" dirty="0">
              <a:solidFill>
                <a:srgbClr val="666666"/>
              </a:solidFill>
            </a:endParaRPr>
          </a:p>
        </p:txBody>
      </p:sp>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34</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1000" y="304800"/>
            <a:ext cx="8343106" cy="892552"/>
          </a:xfrm>
          <a:prstGeom prst="rect">
            <a:avLst/>
          </a:prstGeom>
          <a:noFill/>
        </p:spPr>
        <p:txBody>
          <a:bodyPr wrap="square" rtlCol="0">
            <a:spAutoFit/>
          </a:bodyPr>
          <a:lstStyle/>
          <a:p>
            <a:r>
              <a:rPr lang="en-US" sz="3400" kern="1400" spc="100" dirty="0" smtClean="0">
                <a:solidFill>
                  <a:srgbClr val="0F7FC5"/>
                </a:solidFill>
              </a:rPr>
              <a:t>Then, Select 3 of the following:</a:t>
            </a:r>
          </a:p>
          <a:p>
            <a:endParaRPr lang="en-US" dirty="0"/>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7353"/>
            <a:ext cx="3765275" cy="52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17907" y="3352800"/>
            <a:ext cx="3187149" cy="1200329"/>
          </a:xfrm>
          <a:prstGeom prst="rect">
            <a:avLst/>
          </a:prstGeom>
          <a:noFill/>
        </p:spPr>
        <p:txBody>
          <a:bodyPr wrap="square" rtlCol="0">
            <a:spAutoFit/>
          </a:bodyPr>
          <a:lstStyle/>
          <a:p>
            <a:r>
              <a:rPr lang="en-US" dirty="0">
                <a:solidFill>
                  <a:srgbClr val="666666"/>
                </a:solidFill>
              </a:rPr>
              <a:t>Click the blue “answer” button to respond </a:t>
            </a:r>
            <a:r>
              <a:rPr lang="en-US" dirty="0" smtClean="0">
                <a:solidFill>
                  <a:srgbClr val="666666"/>
                </a:solidFill>
              </a:rPr>
              <a:t>to the </a:t>
            </a:r>
            <a:r>
              <a:rPr lang="en-US" dirty="0">
                <a:solidFill>
                  <a:srgbClr val="666666"/>
                </a:solidFill>
              </a:rPr>
              <a:t>questions of your choice</a:t>
            </a:r>
          </a:p>
          <a:p>
            <a:endParaRPr lang="en-US" dirty="0"/>
          </a:p>
        </p:txBody>
      </p:sp>
    </p:spTree>
    <p:extLst>
      <p:ext uri="{BB962C8B-B14F-4D97-AF65-F5344CB8AC3E}">
        <p14:creationId xmlns:p14="http://schemas.microsoft.com/office/powerpoint/2010/main" val="762631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4893647"/>
          </a:xfrm>
          <a:prstGeom prst="rect">
            <a:avLst/>
          </a:prstGeom>
        </p:spPr>
        <p:txBody>
          <a:bodyPr wrap="square" lIns="0" tIns="0" rIns="0" bIns="0">
            <a:spAutoFit/>
          </a:bodyPr>
          <a:lstStyle/>
          <a:p>
            <a:pPr marL="342900" indent="-342900">
              <a:buFont typeface="Arial" panose="020B0604020202020204" pitchFamily="34" charset="0"/>
              <a:buChar char="•"/>
            </a:pPr>
            <a:r>
              <a:rPr lang="en-US" sz="2400" dirty="0">
                <a:solidFill>
                  <a:schemeClr val="bg1"/>
                </a:solidFill>
              </a:rPr>
              <a:t>The new format gives applicants a greater say in the kind of information they want to </a:t>
            </a:r>
            <a:r>
              <a:rPr lang="en-US" sz="2400" dirty="0" smtClean="0">
                <a:solidFill>
                  <a:schemeClr val="bg1"/>
                </a:solidFill>
              </a:rPr>
              <a:t>share </a:t>
            </a:r>
            <a:endParaRPr lang="en-US" sz="2400" dirty="0">
              <a:solidFill>
                <a:schemeClr val="bg1"/>
              </a:solidFill>
            </a:endParaRPr>
          </a:p>
          <a:p>
            <a:r>
              <a:rPr lang="en-US" sz="1400" dirty="0">
                <a:solidFill>
                  <a:schemeClr val="bg1"/>
                </a:solidFill>
              </a:rPr>
              <a:t>   </a:t>
            </a:r>
            <a:endParaRPr lang="en-US" sz="1100" dirty="0">
              <a:solidFill>
                <a:schemeClr val="bg1"/>
              </a:solidFill>
            </a:endParaRPr>
          </a:p>
          <a:p>
            <a:pPr marL="342900" indent="-342900">
              <a:buFont typeface="Arial" panose="020B0604020202020204" pitchFamily="34" charset="0"/>
              <a:buChar char="•"/>
            </a:pPr>
            <a:r>
              <a:rPr lang="en-US" sz="2400" dirty="0">
                <a:solidFill>
                  <a:schemeClr val="bg1"/>
                </a:solidFill>
              </a:rPr>
              <a:t>Students can express who they are and what matters to them not only in how they respond to the questions, but also through the questions they choose </a:t>
            </a:r>
            <a:r>
              <a:rPr lang="en-US" sz="2400">
                <a:solidFill>
                  <a:schemeClr val="bg1"/>
                </a:solidFill>
              </a:rPr>
              <a:t>to </a:t>
            </a:r>
            <a:r>
              <a:rPr lang="en-US" sz="2400" smtClean="0">
                <a:solidFill>
                  <a:schemeClr val="bg1"/>
                </a:solidFill>
              </a:rPr>
              <a:t>answer </a:t>
            </a:r>
            <a:endParaRPr lang="en-US" sz="2400" dirty="0">
              <a:solidFill>
                <a:schemeClr val="bg1"/>
              </a:solidFill>
            </a:endParaRPr>
          </a:p>
          <a:p>
            <a:r>
              <a:rPr lang="en-US" sz="1100" dirty="0">
                <a:solidFill>
                  <a:schemeClr val="bg1"/>
                </a:solidFill>
              </a:rPr>
              <a:t>   </a:t>
            </a:r>
          </a:p>
          <a:p>
            <a:pPr marL="342900" indent="-342900">
              <a:buFont typeface="Arial" panose="020B0604020202020204" pitchFamily="34" charset="0"/>
              <a:buChar char="•"/>
            </a:pPr>
            <a:r>
              <a:rPr lang="en-US" sz="2400" dirty="0">
                <a:solidFill>
                  <a:schemeClr val="bg1"/>
                </a:solidFill>
              </a:rPr>
              <a:t>Option over which questions to answer gives students greater flexibility and control</a:t>
            </a:r>
          </a:p>
          <a:p>
            <a:pPr marL="342900" indent="-342900">
              <a:buFont typeface="Arial" panose="020B0604020202020204" pitchFamily="34" charset="0"/>
              <a:buChar char="•"/>
            </a:pPr>
            <a:endParaRPr lang="en-US" sz="1100" dirty="0">
              <a:solidFill>
                <a:schemeClr val="bg1"/>
              </a:solidFill>
            </a:endParaRPr>
          </a:p>
          <a:p>
            <a:pPr marL="342900" indent="-342900">
              <a:buFont typeface="Arial" panose="020B0604020202020204" pitchFamily="34" charset="0"/>
              <a:buChar char="•"/>
            </a:pPr>
            <a:r>
              <a:rPr lang="en-US" sz="2400" dirty="0" smtClean="0">
                <a:solidFill>
                  <a:schemeClr val="bg1"/>
                </a:solidFill>
              </a:rPr>
              <a:t>Allows students to select questions </a:t>
            </a:r>
            <a:r>
              <a:rPr lang="en-US" sz="2400" dirty="0">
                <a:solidFill>
                  <a:schemeClr val="bg1"/>
                </a:solidFill>
              </a:rPr>
              <a:t>that are most relevant to </a:t>
            </a:r>
            <a:r>
              <a:rPr lang="en-US" sz="2400" dirty="0" smtClean="0">
                <a:solidFill>
                  <a:schemeClr val="bg1"/>
                </a:solidFill>
              </a:rPr>
              <a:t>them</a:t>
            </a:r>
            <a:endParaRPr lang="en-US" sz="2400" dirty="0">
              <a:solidFill>
                <a:schemeClr val="bg1"/>
              </a:solidFill>
            </a:endParaRPr>
          </a:p>
          <a:p>
            <a:pPr defTabSz="457200">
              <a:spcBef>
                <a:spcPts val="1200"/>
              </a:spcBef>
            </a:pPr>
            <a:r>
              <a:rPr lang="en-US" sz="2800" dirty="0">
                <a:solidFill>
                  <a:srgbClr val="0F7FC5"/>
                </a:solidFill>
              </a:rPr>
              <a:t/>
            </a:r>
            <a:br>
              <a:rPr lang="en-US" sz="2800" dirty="0">
                <a:solidFill>
                  <a:srgbClr val="0F7FC5"/>
                </a:solidFill>
              </a:rPr>
            </a:br>
            <a:endParaRPr lang="en-US" sz="2800" dirty="0">
              <a:solidFill>
                <a:srgbClr val="666666"/>
              </a:solidFill>
            </a:endParaRPr>
          </a:p>
        </p:txBody>
      </p:sp>
      <p:sp>
        <p:nvSpPr>
          <p:cNvPr id="6" name="TextBox 5"/>
          <p:cNvSpPr txBox="1">
            <a:spLocks noChangeArrowheads="1"/>
          </p:cNvSpPr>
          <p:nvPr/>
        </p:nvSpPr>
        <p:spPr bwMode="auto">
          <a:xfrm>
            <a:off x="8575675" y="6497638"/>
            <a:ext cx="296863" cy="30777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35</a:t>
            </a:r>
          </a:p>
          <a:p>
            <a:pPr defTabSz="457200"/>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1046440"/>
          </a:xfrm>
          <a:prstGeom prst="rect">
            <a:avLst/>
          </a:prstGeom>
          <a:noFill/>
        </p:spPr>
        <p:txBody>
          <a:bodyPr wrap="square" lIns="0" tIns="0" rIns="0" bIns="0" rtlCol="0">
            <a:spAutoFit/>
          </a:bodyPr>
          <a:lstStyle/>
          <a:p>
            <a:pPr defTabSz="457200"/>
            <a:r>
              <a:rPr lang="en-US" sz="3400" kern="1400" spc="100" dirty="0" smtClean="0">
                <a:solidFill>
                  <a:srgbClr val="0F7FC5"/>
                </a:solidFill>
              </a:rPr>
              <a:t>What does UC expect to learn from the answers?</a:t>
            </a:r>
            <a:endParaRPr lang="en-US" sz="3400" kern="1400" spc="100" dirty="0">
              <a:solidFill>
                <a:srgbClr val="0F7FC5"/>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C:\Documents and Settings\rpenman\My Documents\My Pictures\UC Photos\UC_SanDiego-103.jpg"/>
          <p:cNvPicPr>
            <a:picLocks noChangeAspect="1" noChangeArrowheads="1"/>
          </p:cNvPicPr>
          <p:nvPr/>
        </p:nvPicPr>
        <p:blipFill>
          <a:blip r:embed="rId3" cstate="screen"/>
          <a:srcRect/>
          <a:stretch>
            <a:fillRect/>
          </a:stretch>
        </p:blipFill>
        <p:spPr bwMode="auto">
          <a:xfrm>
            <a:off x="0" y="0"/>
            <a:ext cx="9144000" cy="6858000"/>
          </a:xfrm>
          <a:prstGeom prst="rect">
            <a:avLst/>
          </a:prstGeom>
          <a:noFill/>
        </p:spPr>
      </p:pic>
      <p:sp>
        <p:nvSpPr>
          <p:cNvPr id="6" name="TextBox 5"/>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FFFFFF"/>
                </a:solidFill>
                <a:cs typeface="Arial"/>
              </a:rPr>
              <a:t>Submitting the Application</a:t>
            </a:r>
            <a:endParaRPr lang="en-US" sz="3400" kern="1400" spc="100" dirty="0">
              <a:solidFill>
                <a:srgbClr val="FFFFFF"/>
              </a:solidFill>
            </a:endParaRPr>
          </a:p>
        </p:txBody>
      </p:sp>
      <p:pic>
        <p:nvPicPr>
          <p:cNvPr id="10" name="Picture 9"/>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2462213"/>
          </a:xfrm>
          <a:prstGeom prst="rect">
            <a:avLst/>
          </a:prstGeom>
        </p:spPr>
        <p:txBody>
          <a:bodyPr wrap="square" lIns="0" tIns="0" rIns="0" bIns="0">
            <a:spAutoFit/>
          </a:bodyPr>
          <a:lstStyle/>
          <a:p>
            <a:pPr defTabSz="457200">
              <a:spcBef>
                <a:spcPts val="1200"/>
              </a:spcBef>
            </a:pPr>
            <a:r>
              <a:rPr lang="en-US" sz="2800" dirty="0">
                <a:solidFill>
                  <a:srgbClr val="0F7FC5"/>
                </a:solidFill>
              </a:rPr>
              <a:t>Additional Comments</a:t>
            </a:r>
            <a:br>
              <a:rPr lang="en-US" sz="2800" dirty="0">
                <a:solidFill>
                  <a:srgbClr val="0F7FC5"/>
                </a:solidFill>
              </a:rPr>
            </a:br>
            <a:r>
              <a:rPr lang="en-US" sz="2800" dirty="0" smtClean="0">
                <a:solidFill>
                  <a:srgbClr val="0F7FC5"/>
                </a:solidFill>
              </a:rPr>
              <a:t>  </a:t>
            </a:r>
            <a:r>
              <a:rPr lang="en-US" sz="2800" dirty="0" smtClean="0">
                <a:solidFill>
                  <a:srgbClr val="666666"/>
                </a:solidFill>
              </a:rPr>
              <a:t>Include </a:t>
            </a:r>
            <a:r>
              <a:rPr lang="en-US" sz="2800" dirty="0">
                <a:solidFill>
                  <a:srgbClr val="666666"/>
                </a:solidFill>
              </a:rPr>
              <a:t>when appropriate</a:t>
            </a:r>
          </a:p>
          <a:p>
            <a:pPr defTabSz="457200">
              <a:spcBef>
                <a:spcPts val="1200"/>
              </a:spcBef>
            </a:pPr>
            <a:r>
              <a:rPr lang="en-US" sz="2800" dirty="0">
                <a:solidFill>
                  <a:srgbClr val="0F7FC5"/>
                </a:solidFill>
              </a:rPr>
              <a:t>Don’t Forget to Click Submit</a:t>
            </a:r>
            <a:endParaRPr lang="en-US" sz="2800" dirty="0">
              <a:solidFill>
                <a:srgbClr val="666666"/>
              </a:solidFill>
            </a:endParaRPr>
          </a:p>
          <a:p>
            <a:pPr defTabSz="457200">
              <a:spcBef>
                <a:spcPts val="1200"/>
              </a:spcBef>
            </a:pPr>
            <a:r>
              <a:rPr lang="en-US" sz="2800" dirty="0">
                <a:solidFill>
                  <a:srgbClr val="0F7FC5"/>
                </a:solidFill>
              </a:rPr>
              <a:t>Updates</a:t>
            </a:r>
            <a:br>
              <a:rPr lang="en-US" sz="2800" dirty="0">
                <a:solidFill>
                  <a:srgbClr val="0F7FC5"/>
                </a:solidFill>
              </a:rPr>
            </a:br>
            <a:r>
              <a:rPr lang="en-US" sz="2800" dirty="0" smtClean="0">
                <a:solidFill>
                  <a:srgbClr val="0F7FC5"/>
                </a:solidFill>
              </a:rPr>
              <a:t>  </a:t>
            </a:r>
            <a:r>
              <a:rPr lang="en-US" sz="2800" dirty="0" smtClean="0">
                <a:solidFill>
                  <a:srgbClr val="666666"/>
                </a:solidFill>
              </a:rPr>
              <a:t>Return </a:t>
            </a:r>
            <a:r>
              <a:rPr lang="en-US" sz="2800" dirty="0">
                <a:solidFill>
                  <a:srgbClr val="666666"/>
                </a:solidFill>
              </a:rPr>
              <a:t>to the application to make </a:t>
            </a:r>
            <a:r>
              <a:rPr lang="en-US" sz="2800" dirty="0" smtClean="0">
                <a:solidFill>
                  <a:srgbClr val="666666"/>
                </a:solidFill>
              </a:rPr>
              <a:t>certain changes</a:t>
            </a:r>
            <a:endParaRPr lang="en-US" sz="2800" dirty="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37</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Submitting the Application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 name="Picture 16"/>
          <p:cNvPicPr/>
          <p:nvPr/>
        </p:nvPicPr>
        <p:blipFill>
          <a:blip r:embed="rId3"/>
          <a:stretch>
            <a:fillRect/>
          </a:stretch>
        </p:blipFill>
        <p:spPr>
          <a:xfrm>
            <a:off x="1219200" y="947102"/>
            <a:ext cx="5943600" cy="4963795"/>
          </a:xfrm>
          <a:prstGeom prst="rect">
            <a:avLst/>
          </a:prstGeom>
        </p:spPr>
      </p:pic>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38</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Submitting the Application</a:t>
            </a:r>
          </a:p>
        </p:txBody>
      </p:sp>
      <p:cxnSp>
        <p:nvCxnSpPr>
          <p:cNvPr id="13" name="Straight Arrow Connector 12"/>
          <p:cNvCxnSpPr/>
          <p:nvPr/>
        </p:nvCxnSpPr>
        <p:spPr bwMode="auto">
          <a:xfrm>
            <a:off x="4411662" y="5359568"/>
            <a:ext cx="13716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4" name="Picture 3"/>
          <p:cNvPicPr>
            <a:picLocks noChangeAspect="1" noChangeArrowheads="1"/>
          </p:cNvPicPr>
          <p:nvPr/>
        </p:nvPicPr>
        <p:blipFill>
          <a:blip r:embed="rId4" cstate="screen"/>
          <a:srcRect/>
          <a:stretch>
            <a:fillRect/>
          </a:stretch>
        </p:blipFill>
        <p:spPr bwMode="auto">
          <a:xfrm>
            <a:off x="1371600" y="5895975"/>
            <a:ext cx="2257425" cy="352425"/>
          </a:xfrm>
          <a:prstGeom prst="rect">
            <a:avLst/>
          </a:prstGeom>
          <a:noFill/>
          <a:ln w="9525">
            <a:noFill/>
            <a:miter lim="800000"/>
            <a:headEnd/>
            <a:tailEnd/>
          </a:ln>
        </p:spPr>
      </p:pic>
      <p:cxnSp>
        <p:nvCxnSpPr>
          <p:cNvPr id="15" name="Straight Arrow Connector 14"/>
          <p:cNvCxnSpPr/>
          <p:nvPr/>
        </p:nvCxnSpPr>
        <p:spPr bwMode="auto">
          <a:xfrm flipH="1">
            <a:off x="3810000" y="6096000"/>
            <a:ext cx="12192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5105400" y="5754469"/>
            <a:ext cx="2895600" cy="646331"/>
          </a:xfrm>
          <a:prstGeom prst="rect">
            <a:avLst/>
          </a:prstGeom>
          <a:noFill/>
        </p:spPr>
        <p:txBody>
          <a:bodyPr wrap="square" rtlCol="0">
            <a:spAutoFit/>
          </a:bodyPr>
          <a:lstStyle/>
          <a:p>
            <a:pPr defTabSz="457200"/>
            <a:r>
              <a:rPr lang="en-US" dirty="0">
                <a:solidFill>
                  <a:srgbClr val="4D4D4D"/>
                </a:solidFill>
              </a:rPr>
              <a:t>Disabled until all circles are solid.</a:t>
            </a:r>
          </a:p>
        </p:txBody>
      </p:sp>
      <p:sp>
        <p:nvSpPr>
          <p:cNvPr id="12" name="Oval 11"/>
          <p:cNvSpPr/>
          <p:nvPr/>
        </p:nvSpPr>
        <p:spPr bwMode="auto">
          <a:xfrm>
            <a:off x="5029200" y="1447800"/>
            <a:ext cx="2438400" cy="609600"/>
          </a:xfrm>
          <a:prstGeom prst="ellipse">
            <a:avLst/>
          </a:prstGeom>
          <a:noFill/>
          <a:ln>
            <a:solidFill>
              <a:srgbClr val="4D4D4D"/>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FFCB13"/>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39</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Completeness Check</a:t>
            </a:r>
          </a:p>
        </p:txBody>
      </p:sp>
      <p:pic>
        <p:nvPicPr>
          <p:cNvPr id="8" name="Picture 3"/>
          <p:cNvPicPr>
            <a:picLocks noChangeAspect="1" noChangeArrowheads="1"/>
          </p:cNvPicPr>
          <p:nvPr/>
        </p:nvPicPr>
        <p:blipFill>
          <a:blip r:embed="rId3" cstate="screen"/>
          <a:srcRect/>
          <a:stretch>
            <a:fillRect/>
          </a:stretch>
        </p:blipFill>
        <p:spPr bwMode="auto">
          <a:xfrm>
            <a:off x="381000" y="1066800"/>
            <a:ext cx="8336806"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 name="TextBox 12"/>
          <p:cNvSpPr txBox="1"/>
          <p:nvPr/>
        </p:nvSpPr>
        <p:spPr>
          <a:xfrm>
            <a:off x="5727701" y="4298950"/>
            <a:ext cx="287308" cy="276999"/>
          </a:xfrm>
          <a:prstGeom prst="rect">
            <a:avLst/>
          </a:prstGeom>
          <a:noFill/>
        </p:spPr>
        <p:txBody>
          <a:bodyPr wrap="none" rtlCol="0">
            <a:spAutoFit/>
          </a:bodyPr>
          <a:lstStyle/>
          <a:p>
            <a:pPr defTabSz="457200"/>
            <a:r>
              <a:rPr lang="en-US" sz="1200" dirty="0">
                <a:solidFill>
                  <a:srgbClr val="FFFFFF"/>
                </a:solidFill>
              </a:rPr>
              <a:t>B</a:t>
            </a:r>
          </a:p>
        </p:txBody>
      </p:sp>
      <p:sp>
        <p:nvSpPr>
          <p:cNvPr id="14" name="TextBox 13"/>
          <p:cNvSpPr txBox="1"/>
          <p:nvPr/>
        </p:nvSpPr>
        <p:spPr>
          <a:xfrm>
            <a:off x="5988050" y="3829050"/>
            <a:ext cx="295799" cy="276999"/>
          </a:xfrm>
          <a:prstGeom prst="rect">
            <a:avLst/>
          </a:prstGeom>
          <a:noFill/>
        </p:spPr>
        <p:txBody>
          <a:bodyPr wrap="none" rtlCol="0">
            <a:spAutoFit/>
          </a:bodyPr>
          <a:lstStyle/>
          <a:p>
            <a:pPr defTabSz="457200"/>
            <a:r>
              <a:rPr lang="en-US" sz="1200" dirty="0">
                <a:solidFill>
                  <a:srgbClr val="FFFFFF"/>
                </a:solidFill>
              </a:rPr>
              <a:t>C</a:t>
            </a:r>
          </a:p>
        </p:txBody>
      </p:sp>
      <p:sp>
        <p:nvSpPr>
          <p:cNvPr id="16" name="TextBox 15"/>
          <p:cNvSpPr txBox="1"/>
          <p:nvPr/>
        </p:nvSpPr>
        <p:spPr>
          <a:xfrm>
            <a:off x="6394710" y="3630085"/>
            <a:ext cx="295799" cy="276999"/>
          </a:xfrm>
          <a:prstGeom prst="rect">
            <a:avLst/>
          </a:prstGeom>
          <a:noFill/>
        </p:spPr>
        <p:txBody>
          <a:bodyPr wrap="none" rtlCol="0">
            <a:spAutoFit/>
          </a:bodyPr>
          <a:lstStyle/>
          <a:p>
            <a:pPr defTabSz="457200"/>
            <a:r>
              <a:rPr lang="en-US" sz="1200" dirty="0">
                <a:solidFill>
                  <a:srgbClr val="FFFFFF"/>
                </a:solidFill>
              </a:rPr>
              <a:t>D</a:t>
            </a:r>
          </a:p>
        </p:txBody>
      </p:sp>
      <p:sp>
        <p:nvSpPr>
          <p:cNvPr id="18" name="TextBox 17"/>
          <p:cNvSpPr txBox="1"/>
          <p:nvPr/>
        </p:nvSpPr>
        <p:spPr>
          <a:xfrm>
            <a:off x="6807200" y="3598336"/>
            <a:ext cx="287308" cy="276999"/>
          </a:xfrm>
          <a:prstGeom prst="rect">
            <a:avLst/>
          </a:prstGeom>
          <a:noFill/>
        </p:spPr>
        <p:txBody>
          <a:bodyPr wrap="none" rtlCol="0">
            <a:spAutoFit/>
          </a:bodyPr>
          <a:lstStyle/>
          <a:p>
            <a:pPr defTabSz="457200"/>
            <a:r>
              <a:rPr lang="en-US" sz="1200" dirty="0">
                <a:solidFill>
                  <a:srgbClr val="FFFFFF"/>
                </a:solidFill>
              </a:rPr>
              <a:t>E</a:t>
            </a:r>
          </a:p>
        </p:txBody>
      </p:sp>
      <p:sp>
        <p:nvSpPr>
          <p:cNvPr id="17" name="TextBox 16"/>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4</a:t>
            </a:r>
          </a:p>
        </p:txBody>
      </p:sp>
      <p:cxnSp>
        <p:nvCxnSpPr>
          <p:cNvPr id="26" name="Straight Connector 25"/>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952698298"/>
              </p:ext>
            </p:extLst>
          </p:nvPr>
        </p:nvGraphicFramePr>
        <p:xfrm>
          <a:off x="457200" y="2133600"/>
          <a:ext cx="7964560" cy="3134360"/>
        </p:xfrm>
        <a:graphic>
          <a:graphicData uri="http://schemas.openxmlformats.org/drawingml/2006/table">
            <a:tbl>
              <a:tblPr firstRow="1" bandRow="1">
                <a:tableStyleId>{5202B0CA-FC54-4496-8BCA-5EF66A818D29}</a:tableStyleId>
              </a:tblPr>
              <a:tblGrid>
                <a:gridCol w="3982280"/>
                <a:gridCol w="3982280"/>
              </a:tblGrid>
              <a:tr h="370840">
                <a:tc>
                  <a:txBody>
                    <a:bodyPr/>
                    <a:lstStyle/>
                    <a:p>
                      <a:r>
                        <a:rPr lang="en-US" dirty="0" smtClean="0"/>
                        <a:t>Date/Deadline</a:t>
                      </a:r>
                      <a:endParaRPr lang="en-US" dirty="0"/>
                    </a:p>
                  </a:txBody>
                  <a:tcPr/>
                </a:tc>
                <a:tc>
                  <a:txBody>
                    <a:bodyPr/>
                    <a:lstStyle/>
                    <a:p>
                      <a:r>
                        <a:rPr lang="en-US" dirty="0" smtClean="0"/>
                        <a:t>Task</a:t>
                      </a:r>
                      <a:endParaRPr lang="en-US" dirty="0"/>
                    </a:p>
                  </a:txBody>
                  <a:tcPr/>
                </a:tc>
              </a:tr>
              <a:tr h="370840">
                <a:tc>
                  <a:txBody>
                    <a:bodyPr/>
                    <a:lstStyle/>
                    <a:p>
                      <a:r>
                        <a:rPr lang="en-US" dirty="0" smtClean="0">
                          <a:solidFill>
                            <a:schemeClr val="bg1"/>
                          </a:solidFill>
                        </a:rPr>
                        <a:t>August 1</a:t>
                      </a:r>
                      <a:endParaRPr lang="en-US" dirty="0">
                        <a:solidFill>
                          <a:schemeClr val="bg1"/>
                        </a:solidFill>
                      </a:endParaRPr>
                    </a:p>
                  </a:txBody>
                  <a:tcPr/>
                </a:tc>
                <a:tc>
                  <a:txBody>
                    <a:bodyPr/>
                    <a:lstStyle/>
                    <a:p>
                      <a:r>
                        <a:rPr lang="en-US" dirty="0" smtClean="0">
                          <a:solidFill>
                            <a:schemeClr val="bg1"/>
                          </a:solidFill>
                        </a:rPr>
                        <a:t>UC Application Opens</a:t>
                      </a:r>
                      <a:endParaRPr lang="en-US" dirty="0">
                        <a:solidFill>
                          <a:schemeClr val="bg1"/>
                        </a:solidFill>
                      </a:endParaRPr>
                    </a:p>
                  </a:txBody>
                  <a:tcPr/>
                </a:tc>
              </a:tr>
              <a:tr h="370840">
                <a:tc>
                  <a:txBody>
                    <a:bodyPr/>
                    <a:lstStyle/>
                    <a:p>
                      <a:r>
                        <a:rPr lang="en-US" dirty="0" smtClean="0">
                          <a:solidFill>
                            <a:schemeClr val="bg1"/>
                          </a:solidFill>
                        </a:rPr>
                        <a:t>November 1-30</a:t>
                      </a:r>
                      <a:endParaRPr lang="en-US" dirty="0">
                        <a:solidFill>
                          <a:schemeClr val="bg1"/>
                        </a:solidFill>
                      </a:endParaRPr>
                    </a:p>
                  </a:txBody>
                  <a:tcPr/>
                </a:tc>
                <a:tc>
                  <a:txBody>
                    <a:bodyPr/>
                    <a:lstStyle/>
                    <a:p>
                      <a:r>
                        <a:rPr lang="en-US" dirty="0" smtClean="0">
                          <a:solidFill>
                            <a:schemeClr val="bg1"/>
                          </a:solidFill>
                        </a:rPr>
                        <a:t>Submit UC Application Online</a:t>
                      </a:r>
                      <a:endParaRPr lang="en-US" dirty="0">
                        <a:solidFill>
                          <a:schemeClr val="bg1"/>
                        </a:solidFill>
                      </a:endParaRPr>
                    </a:p>
                  </a:txBody>
                  <a:tcPr/>
                </a:tc>
              </a:tr>
              <a:tr h="370840">
                <a:tc>
                  <a:txBody>
                    <a:bodyPr/>
                    <a:lstStyle/>
                    <a:p>
                      <a:r>
                        <a:rPr lang="en-US" dirty="0" smtClean="0">
                          <a:solidFill>
                            <a:schemeClr val="bg1"/>
                          </a:solidFill>
                        </a:rPr>
                        <a:t>Late</a:t>
                      </a:r>
                      <a:r>
                        <a:rPr lang="en-US" baseline="0" dirty="0" smtClean="0">
                          <a:solidFill>
                            <a:schemeClr val="bg1"/>
                          </a:solidFill>
                        </a:rPr>
                        <a:t> </a:t>
                      </a:r>
                      <a:r>
                        <a:rPr lang="en-US" dirty="0" smtClean="0">
                          <a:solidFill>
                            <a:schemeClr val="bg1"/>
                          </a:solidFill>
                        </a:rPr>
                        <a:t>January</a:t>
                      </a:r>
                      <a:endParaRPr lang="en-US" dirty="0">
                        <a:solidFill>
                          <a:schemeClr val="bg1"/>
                        </a:solidFill>
                      </a:endParaRPr>
                    </a:p>
                  </a:txBody>
                  <a:tcPr/>
                </a:tc>
                <a:tc>
                  <a:txBody>
                    <a:bodyPr/>
                    <a:lstStyle/>
                    <a:p>
                      <a:r>
                        <a:rPr lang="en-US" dirty="0" smtClean="0">
                          <a:solidFill>
                            <a:schemeClr val="bg1"/>
                          </a:solidFill>
                        </a:rPr>
                        <a:t>Update Fall Term Grades and Course Schedule</a:t>
                      </a:r>
                      <a:endParaRPr lang="en-US" dirty="0">
                        <a:solidFill>
                          <a:schemeClr val="bg1"/>
                        </a:solidFill>
                      </a:endParaRPr>
                    </a:p>
                  </a:txBody>
                  <a:tcPr/>
                </a:tc>
              </a:tr>
              <a:tr h="370840">
                <a:tc>
                  <a:txBody>
                    <a:bodyPr/>
                    <a:lstStyle/>
                    <a:p>
                      <a:r>
                        <a:rPr lang="en-US" dirty="0" smtClean="0">
                          <a:solidFill>
                            <a:schemeClr val="bg1"/>
                          </a:solidFill>
                        </a:rPr>
                        <a:t>March - April</a:t>
                      </a:r>
                      <a:endParaRPr lang="en-US" dirty="0">
                        <a:solidFill>
                          <a:schemeClr val="bg1"/>
                        </a:solidFill>
                      </a:endParaRPr>
                    </a:p>
                  </a:txBody>
                  <a:tcPr/>
                </a:tc>
                <a:tc>
                  <a:txBody>
                    <a:bodyPr/>
                    <a:lstStyle/>
                    <a:p>
                      <a:r>
                        <a:rPr lang="en-US" dirty="0" smtClean="0">
                          <a:solidFill>
                            <a:schemeClr val="bg1"/>
                          </a:solidFill>
                        </a:rPr>
                        <a:t>Notification</a:t>
                      </a:r>
                      <a:r>
                        <a:rPr lang="en-US" baseline="0" dirty="0" smtClean="0">
                          <a:solidFill>
                            <a:schemeClr val="bg1"/>
                          </a:solidFill>
                        </a:rPr>
                        <a:t> of Admission</a:t>
                      </a:r>
                      <a:endParaRPr lang="en-US" dirty="0">
                        <a:solidFill>
                          <a:schemeClr val="bg1"/>
                        </a:solidFill>
                      </a:endParaRPr>
                    </a:p>
                  </a:txBody>
                  <a:tcPr/>
                </a:tc>
              </a:tr>
              <a:tr h="370840">
                <a:tc>
                  <a:txBody>
                    <a:bodyPr/>
                    <a:lstStyle/>
                    <a:p>
                      <a:r>
                        <a:rPr lang="en-US" dirty="0" smtClean="0">
                          <a:solidFill>
                            <a:schemeClr val="bg1"/>
                          </a:solidFill>
                        </a:rPr>
                        <a:t>June 1</a:t>
                      </a:r>
                      <a:endParaRPr lang="en-US" dirty="0">
                        <a:solidFill>
                          <a:schemeClr val="bg1"/>
                        </a:solidFill>
                      </a:endParaRPr>
                    </a:p>
                  </a:txBody>
                  <a:tcPr/>
                </a:tc>
                <a:tc>
                  <a:txBody>
                    <a:bodyPr/>
                    <a:lstStyle/>
                    <a:p>
                      <a:r>
                        <a:rPr lang="en-US" dirty="0" smtClean="0">
                          <a:solidFill>
                            <a:schemeClr val="bg1"/>
                          </a:solidFill>
                        </a:rPr>
                        <a:t>Statement</a:t>
                      </a:r>
                      <a:r>
                        <a:rPr lang="en-US" baseline="0" dirty="0" smtClean="0">
                          <a:solidFill>
                            <a:schemeClr val="bg1"/>
                          </a:solidFill>
                        </a:rPr>
                        <a:t> of Intent to Register (SIR) Deadline</a:t>
                      </a:r>
                      <a:endParaRPr lang="en-US" dirty="0">
                        <a:solidFill>
                          <a:schemeClr val="bg1"/>
                        </a:solidFill>
                      </a:endParaRPr>
                    </a:p>
                  </a:txBody>
                  <a:tcPr/>
                </a:tc>
              </a:tr>
              <a:tr h="370840">
                <a:tc>
                  <a:txBody>
                    <a:bodyPr/>
                    <a:lstStyle/>
                    <a:p>
                      <a:r>
                        <a:rPr lang="en-US" dirty="0" smtClean="0">
                          <a:solidFill>
                            <a:schemeClr val="bg1"/>
                          </a:solidFill>
                        </a:rPr>
                        <a:t>Mid-June</a:t>
                      </a:r>
                      <a:r>
                        <a:rPr lang="en-US" baseline="0" dirty="0" smtClean="0">
                          <a:solidFill>
                            <a:schemeClr val="bg1"/>
                          </a:solidFill>
                        </a:rPr>
                        <a:t> to July</a:t>
                      </a:r>
                      <a:endParaRPr lang="en-US" dirty="0">
                        <a:solidFill>
                          <a:schemeClr val="bg1"/>
                        </a:solidFill>
                      </a:endParaRPr>
                    </a:p>
                  </a:txBody>
                  <a:tcPr/>
                </a:tc>
                <a:tc>
                  <a:txBody>
                    <a:bodyPr/>
                    <a:lstStyle/>
                    <a:p>
                      <a:r>
                        <a:rPr lang="en-US" dirty="0" smtClean="0">
                          <a:solidFill>
                            <a:schemeClr val="bg1"/>
                          </a:solidFill>
                        </a:rPr>
                        <a:t>Waitlist Admission Notification</a:t>
                      </a:r>
                      <a:endParaRPr lang="en-US" dirty="0">
                        <a:solidFill>
                          <a:schemeClr val="bg1"/>
                        </a:solidFill>
                      </a:endParaRPr>
                    </a:p>
                  </a:txBody>
                  <a:tcPr/>
                </a:tc>
              </a:tr>
            </a:tbl>
          </a:graphicData>
        </a:graphic>
      </p:graphicFrame>
      <p:sp>
        <p:nvSpPr>
          <p:cNvPr id="20" name="TextBox 19"/>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Application Timeline</a:t>
            </a:r>
          </a:p>
        </p:txBody>
      </p:sp>
      <p:sp>
        <p:nvSpPr>
          <p:cNvPr id="21" name="Rectangle 20"/>
          <p:cNvSpPr/>
          <p:nvPr/>
        </p:nvSpPr>
        <p:spPr>
          <a:xfrm>
            <a:off x="486836" y="1626513"/>
            <a:ext cx="5556625" cy="430887"/>
          </a:xfrm>
          <a:prstGeom prst="rect">
            <a:avLst/>
          </a:prstGeom>
        </p:spPr>
        <p:txBody>
          <a:bodyPr wrap="square" lIns="0" tIns="0" rIns="0" bIns="0">
            <a:spAutoFit/>
          </a:bodyPr>
          <a:lstStyle/>
          <a:p>
            <a:pPr defTabSz="457200"/>
            <a:r>
              <a:rPr lang="en-US" sz="2800" dirty="0">
                <a:solidFill>
                  <a:srgbClr val="666666"/>
                </a:solidFill>
              </a:rPr>
              <a:t>Transfer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40</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Release &amp; Signature</a:t>
            </a:r>
          </a:p>
        </p:txBody>
      </p:sp>
      <p:pic>
        <p:nvPicPr>
          <p:cNvPr id="9" name="Picture 2"/>
          <p:cNvPicPr>
            <a:picLocks noChangeAspect="1" noChangeArrowheads="1"/>
          </p:cNvPicPr>
          <p:nvPr/>
        </p:nvPicPr>
        <p:blipFill>
          <a:blip r:embed="rId3" cstate="screen"/>
          <a:srcRect/>
          <a:stretch>
            <a:fillRect/>
          </a:stretch>
        </p:blipFill>
        <p:spPr bwMode="auto">
          <a:xfrm>
            <a:off x="457200" y="1019175"/>
            <a:ext cx="6248400" cy="2714625"/>
          </a:xfrm>
          <a:prstGeom prst="rect">
            <a:avLst/>
          </a:prstGeom>
          <a:noFill/>
          <a:ln w="9525">
            <a:noFill/>
            <a:miter lim="800000"/>
            <a:headEnd/>
            <a:tailEnd/>
          </a:ln>
        </p:spPr>
      </p:pic>
      <p:pic>
        <p:nvPicPr>
          <p:cNvPr id="13" name="Picture 12"/>
          <p:cNvPicPr/>
          <p:nvPr/>
        </p:nvPicPr>
        <p:blipFill>
          <a:blip r:embed="rId4"/>
          <a:stretch>
            <a:fillRect/>
          </a:stretch>
        </p:blipFill>
        <p:spPr>
          <a:xfrm>
            <a:off x="440574" y="3733800"/>
            <a:ext cx="6265025" cy="2885526"/>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41</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Fees, Payment &amp; Waivers</a:t>
            </a:r>
          </a:p>
        </p:txBody>
      </p:sp>
      <p:pic>
        <p:nvPicPr>
          <p:cNvPr id="12" name="Picture 2"/>
          <p:cNvPicPr>
            <a:picLocks noChangeAspect="1" noChangeArrowheads="1"/>
          </p:cNvPicPr>
          <p:nvPr/>
        </p:nvPicPr>
        <p:blipFill>
          <a:blip r:embed="rId3" cstate="screen"/>
          <a:srcRect/>
          <a:stretch>
            <a:fillRect/>
          </a:stretch>
        </p:blipFill>
        <p:spPr bwMode="auto">
          <a:xfrm>
            <a:off x="457200" y="1066800"/>
            <a:ext cx="6248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42</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Submit</a:t>
            </a:r>
          </a:p>
        </p:txBody>
      </p:sp>
      <p:pic>
        <p:nvPicPr>
          <p:cNvPr id="12" name="Picture 2"/>
          <p:cNvPicPr>
            <a:picLocks noChangeAspect="1" noChangeArrowheads="1"/>
          </p:cNvPicPr>
          <p:nvPr/>
        </p:nvPicPr>
        <p:blipFill>
          <a:blip r:embed="rId3" cstate="screen"/>
          <a:srcRect/>
          <a:stretch>
            <a:fillRect/>
          </a:stretch>
        </p:blipFill>
        <p:spPr bwMode="auto">
          <a:xfrm>
            <a:off x="228600" y="1143000"/>
            <a:ext cx="6229350" cy="1952625"/>
          </a:xfrm>
          <a:prstGeom prst="rect">
            <a:avLst/>
          </a:prstGeom>
          <a:noFill/>
          <a:ln w="9525">
            <a:solidFill>
              <a:srgbClr val="4D4D4D"/>
            </a:solidFill>
            <a:miter lim="800000"/>
            <a:headEnd/>
            <a:tailEnd/>
          </a:ln>
        </p:spPr>
      </p:pic>
      <p:sp>
        <p:nvSpPr>
          <p:cNvPr id="13" name="TextBox 12"/>
          <p:cNvSpPr txBox="1"/>
          <p:nvPr/>
        </p:nvSpPr>
        <p:spPr>
          <a:xfrm>
            <a:off x="381000" y="3505200"/>
            <a:ext cx="2057400" cy="1477328"/>
          </a:xfrm>
          <a:prstGeom prst="rect">
            <a:avLst/>
          </a:prstGeom>
          <a:noFill/>
        </p:spPr>
        <p:txBody>
          <a:bodyPr wrap="square" rtlCol="0">
            <a:spAutoFit/>
          </a:bodyPr>
          <a:lstStyle/>
          <a:p>
            <a:pPr defTabSz="457200"/>
            <a:r>
              <a:rPr lang="en-US" dirty="0">
                <a:solidFill>
                  <a:srgbClr val="4D4D4D"/>
                </a:solidFill>
              </a:rPr>
              <a:t>Click here </a:t>
            </a:r>
          </a:p>
          <a:p>
            <a:pPr defTabSz="457200"/>
            <a:r>
              <a:rPr lang="en-US" dirty="0">
                <a:solidFill>
                  <a:srgbClr val="4D4D4D"/>
                </a:solidFill>
              </a:rPr>
              <a:t>and expect this</a:t>
            </a:r>
          </a:p>
          <a:p>
            <a:pPr defTabSz="457200"/>
            <a:r>
              <a:rPr lang="en-US" dirty="0">
                <a:solidFill>
                  <a:srgbClr val="4D4D4D"/>
                </a:solidFill>
              </a:rPr>
              <a:t>Check your email for a submission confirmation</a:t>
            </a:r>
          </a:p>
        </p:txBody>
      </p:sp>
      <p:cxnSp>
        <p:nvCxnSpPr>
          <p:cNvPr id="14" name="Straight Arrow Connector 13"/>
          <p:cNvCxnSpPr/>
          <p:nvPr/>
        </p:nvCxnSpPr>
        <p:spPr bwMode="auto">
          <a:xfrm flipV="1">
            <a:off x="2057400" y="3200400"/>
            <a:ext cx="0" cy="60960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bwMode="auto">
          <a:xfrm>
            <a:off x="1143000" y="5029200"/>
            <a:ext cx="1447800" cy="0"/>
          </a:xfrm>
          <a:prstGeom prst="straightConnector1">
            <a:avLst/>
          </a:prstGeom>
          <a:ln>
            <a:headEnd type="none" w="med" len="med"/>
            <a:tailEnd type="arrow"/>
          </a:ln>
        </p:spPr>
        <p:style>
          <a:lnRef idx="2">
            <a:schemeClr val="accent5"/>
          </a:lnRef>
          <a:fillRef idx="0">
            <a:schemeClr val="accent5"/>
          </a:fillRef>
          <a:effectRef idx="1">
            <a:schemeClr val="accent5"/>
          </a:effectRef>
          <a:fontRef idx="minor">
            <a:schemeClr val="tx1"/>
          </a:fontRef>
        </p:style>
      </p:cxnSp>
      <p:pic>
        <p:nvPicPr>
          <p:cNvPr id="19" name="Picture 18"/>
          <p:cNvPicPr/>
          <p:nvPr/>
        </p:nvPicPr>
        <p:blipFill>
          <a:blip r:embed="rId4">
            <a:extLst>
              <a:ext uri="{28A0092B-C50C-407E-A947-70E740481C1C}">
                <a14:useLocalDpi xmlns:a14="http://schemas.microsoft.com/office/drawing/2010/main" val="0"/>
              </a:ext>
            </a:extLst>
          </a:blip>
          <a:stretch>
            <a:fillRect/>
          </a:stretch>
        </p:blipFill>
        <p:spPr>
          <a:xfrm>
            <a:off x="2743199" y="3207126"/>
            <a:ext cx="6047037" cy="2882148"/>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43</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After </a:t>
            </a:r>
            <a:r>
              <a:rPr lang="en-US" sz="3400" kern="1400" spc="100" dirty="0" smtClean="0">
                <a:solidFill>
                  <a:srgbClr val="0F7FC5"/>
                </a:solidFill>
              </a:rPr>
              <a:t>Submission</a:t>
            </a:r>
            <a:endParaRPr lang="en-US" sz="3400" kern="1400" spc="100" dirty="0">
              <a:solidFill>
                <a:srgbClr val="0F7FC5"/>
              </a:solidFill>
            </a:endParaRPr>
          </a:p>
        </p:txBody>
      </p:sp>
      <p:pic>
        <p:nvPicPr>
          <p:cNvPr id="13" name="Picture 12"/>
          <p:cNvPicPr/>
          <p:nvPr/>
        </p:nvPicPr>
        <p:blipFill>
          <a:blip r:embed="rId3"/>
          <a:stretch>
            <a:fillRect/>
          </a:stretch>
        </p:blipFill>
        <p:spPr>
          <a:xfrm>
            <a:off x="381000" y="1066800"/>
            <a:ext cx="3429000" cy="990600"/>
          </a:xfrm>
          <a:prstGeom prst="rect">
            <a:avLst/>
          </a:prstGeom>
        </p:spPr>
      </p:pic>
      <p:pic>
        <p:nvPicPr>
          <p:cNvPr id="9" name="Picture 8"/>
          <p:cNvPicPr/>
          <p:nvPr/>
        </p:nvPicPr>
        <p:blipFill>
          <a:blip r:embed="rId4"/>
          <a:stretch>
            <a:fillRect/>
          </a:stretch>
        </p:blipFill>
        <p:spPr>
          <a:xfrm>
            <a:off x="1600200" y="2286000"/>
            <a:ext cx="4953000" cy="31242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44</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Transfer Academic Update</a:t>
            </a:r>
          </a:p>
        </p:txBody>
      </p:sp>
      <p:pic>
        <p:nvPicPr>
          <p:cNvPr id="9" name="Picture 2"/>
          <p:cNvPicPr>
            <a:picLocks noChangeAspect="1" noChangeArrowheads="1"/>
          </p:cNvPicPr>
          <p:nvPr/>
        </p:nvPicPr>
        <p:blipFill>
          <a:blip r:embed="rId3" cstate="screen"/>
          <a:srcRect/>
          <a:stretch>
            <a:fillRect/>
          </a:stretch>
        </p:blipFill>
        <p:spPr bwMode="auto">
          <a:xfrm>
            <a:off x="457200" y="1095375"/>
            <a:ext cx="6448425" cy="2257425"/>
          </a:xfrm>
          <a:prstGeom prst="rect">
            <a:avLst/>
          </a:prstGeom>
          <a:noFill/>
          <a:ln w="9525">
            <a:noFill/>
            <a:miter lim="800000"/>
            <a:headEnd/>
            <a:tailEnd/>
          </a:ln>
        </p:spPr>
      </p:pic>
      <p:sp>
        <p:nvSpPr>
          <p:cNvPr id="10" name="TextBox 9"/>
          <p:cNvSpPr txBox="1"/>
          <p:nvPr/>
        </p:nvSpPr>
        <p:spPr>
          <a:xfrm>
            <a:off x="482600" y="3914775"/>
            <a:ext cx="7594600" cy="1569660"/>
          </a:xfrm>
          <a:prstGeom prst="rect">
            <a:avLst/>
          </a:prstGeom>
          <a:noFill/>
        </p:spPr>
        <p:txBody>
          <a:bodyPr wrap="square" rtlCol="0">
            <a:spAutoFit/>
          </a:bodyPr>
          <a:lstStyle/>
          <a:p>
            <a:pPr defTabSz="457200"/>
            <a:r>
              <a:rPr lang="en-US" sz="2400" dirty="0">
                <a:solidFill>
                  <a:srgbClr val="4D4D4D"/>
                </a:solidFill>
              </a:rPr>
              <a:t>Update courses that were “in progress” with grades earned, and confirm or update planned courses for the current and future terms prior to enrollment at UC. Deadline is January 31.</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smtClean="0">
                <a:solidFill>
                  <a:srgbClr val="666666"/>
                </a:solidFill>
              </a:rPr>
              <a:t>45</a:t>
            </a:r>
            <a:endParaRPr lang="en-US" sz="700" dirty="0">
              <a:solidFill>
                <a:srgbClr val="666666"/>
              </a:solidFill>
            </a:endParaRP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4" y="358358"/>
            <a:ext cx="7742765" cy="523220"/>
          </a:xfrm>
          <a:prstGeom prst="rect">
            <a:avLst/>
          </a:prstGeom>
          <a:noFill/>
        </p:spPr>
        <p:txBody>
          <a:bodyPr wrap="square" lIns="0" tIns="0" rIns="0" bIns="0" rtlCol="0">
            <a:spAutoFit/>
          </a:bodyPr>
          <a:lstStyle/>
          <a:p>
            <a:pPr defTabSz="457200"/>
            <a:r>
              <a:rPr lang="en-US" sz="3400" kern="1400" spc="100" dirty="0">
                <a:solidFill>
                  <a:srgbClr val="0F7FC5"/>
                </a:solidFill>
              </a:rPr>
              <a:t>Resources</a:t>
            </a:r>
          </a:p>
        </p:txBody>
      </p:sp>
      <p:sp>
        <p:nvSpPr>
          <p:cNvPr id="12" name="Rectangle 11"/>
          <p:cNvSpPr/>
          <p:nvPr/>
        </p:nvSpPr>
        <p:spPr>
          <a:xfrm>
            <a:off x="486835" y="838201"/>
            <a:ext cx="8339113" cy="4970591"/>
          </a:xfrm>
          <a:prstGeom prst="rect">
            <a:avLst/>
          </a:prstGeom>
        </p:spPr>
        <p:txBody>
          <a:bodyPr wrap="square" lIns="0" tIns="0" rIns="0" bIns="0">
            <a:spAutoFit/>
          </a:bodyPr>
          <a:lstStyle/>
          <a:p>
            <a:pPr defTabSz="457200"/>
            <a:r>
              <a:rPr lang="en-US" sz="1900" dirty="0">
                <a:solidFill>
                  <a:srgbClr val="0F7FC5"/>
                </a:solidFill>
              </a:rPr>
              <a:t>UC Admissions Home Page</a:t>
            </a:r>
          </a:p>
          <a:p>
            <a:pPr defTabSz="457200"/>
            <a:r>
              <a:rPr lang="en-US" sz="1900" dirty="0" smtClean="0">
                <a:solidFill>
                  <a:srgbClr val="FFCB13"/>
                </a:solidFill>
                <a:hlinkClick r:id="rId3"/>
              </a:rPr>
              <a:t>admission.universityofcalifornia.edu</a:t>
            </a:r>
            <a:r>
              <a:rPr lang="en-US" sz="1900" dirty="0">
                <a:solidFill>
                  <a:srgbClr val="FFCB13"/>
                </a:solidFill>
                <a:hlinkClick r:id="rId3"/>
              </a:rPr>
              <a:t>/</a:t>
            </a:r>
            <a:endParaRPr lang="en-US" sz="1900" dirty="0">
              <a:solidFill>
                <a:srgbClr val="FFCB13"/>
              </a:solidFill>
            </a:endParaRPr>
          </a:p>
          <a:p>
            <a:pPr defTabSz="457200"/>
            <a:endParaRPr lang="en-US" sz="1900" dirty="0">
              <a:solidFill>
                <a:srgbClr val="FFCB13"/>
              </a:solidFill>
            </a:endParaRPr>
          </a:p>
          <a:p>
            <a:pPr defTabSz="457200"/>
            <a:r>
              <a:rPr lang="en-US" sz="1900" dirty="0">
                <a:solidFill>
                  <a:srgbClr val="0F7FC5"/>
                </a:solidFill>
              </a:rPr>
              <a:t>How to Apply</a:t>
            </a:r>
          </a:p>
          <a:p>
            <a:pPr defTabSz="457200"/>
            <a:r>
              <a:rPr lang="en-US" sz="1900" dirty="0" smtClean="0">
                <a:solidFill>
                  <a:srgbClr val="FFCB13"/>
                </a:solidFill>
                <a:hlinkClick r:id="rId4"/>
              </a:rPr>
              <a:t>admission.universityofcalifornia.edu/how-to-apply/index.html</a:t>
            </a:r>
            <a:endParaRPr lang="en-US" sz="1900" dirty="0">
              <a:solidFill>
                <a:srgbClr val="FFCB13"/>
              </a:solidFill>
            </a:endParaRPr>
          </a:p>
          <a:p>
            <a:pPr defTabSz="457200"/>
            <a:endParaRPr lang="en-US" sz="1900" dirty="0">
              <a:solidFill>
                <a:srgbClr val="FFCB13"/>
              </a:solidFill>
            </a:endParaRPr>
          </a:p>
          <a:p>
            <a:pPr defTabSz="457200"/>
            <a:r>
              <a:rPr lang="en-US" sz="1900" dirty="0">
                <a:solidFill>
                  <a:srgbClr val="0F7FC5"/>
                </a:solidFill>
              </a:rPr>
              <a:t>Online Application</a:t>
            </a:r>
          </a:p>
          <a:p>
            <a:pPr defTabSz="457200"/>
            <a:r>
              <a:rPr lang="en-US" sz="1900" dirty="0" smtClean="0">
                <a:solidFill>
                  <a:srgbClr val="FFCB13"/>
                </a:solidFill>
                <a:hlinkClick r:id="rId5"/>
              </a:rPr>
              <a:t>admissions.universityofcalifornia.edu/applicant/login.html</a:t>
            </a:r>
            <a:r>
              <a:rPr lang="en-US" sz="1900" dirty="0" smtClean="0">
                <a:solidFill>
                  <a:srgbClr val="FFCB13"/>
                </a:solidFill>
              </a:rPr>
              <a:t> </a:t>
            </a:r>
            <a:endParaRPr lang="en-US" sz="1900" dirty="0">
              <a:solidFill>
                <a:srgbClr val="FFCB13"/>
              </a:solidFill>
            </a:endParaRPr>
          </a:p>
          <a:p>
            <a:pPr defTabSz="457200"/>
            <a:endParaRPr lang="en-US" sz="1900" dirty="0">
              <a:solidFill>
                <a:srgbClr val="FFCB13"/>
              </a:solidFill>
            </a:endParaRPr>
          </a:p>
          <a:p>
            <a:pPr defTabSz="457200"/>
            <a:r>
              <a:rPr lang="en-US" sz="1900" dirty="0" smtClean="0">
                <a:solidFill>
                  <a:srgbClr val="0F7FC5"/>
                </a:solidFill>
              </a:rPr>
              <a:t>Help </a:t>
            </a:r>
            <a:r>
              <a:rPr lang="en-US" sz="1900" dirty="0">
                <a:solidFill>
                  <a:srgbClr val="0F7FC5"/>
                </a:solidFill>
              </a:rPr>
              <a:t>Desk</a:t>
            </a:r>
          </a:p>
          <a:p>
            <a:pPr defTabSz="457200"/>
            <a:r>
              <a:rPr lang="en-US" sz="1900" dirty="0">
                <a:solidFill>
                  <a:srgbClr val="4D4D4D"/>
                </a:solidFill>
              </a:rPr>
              <a:t>ucinfo@applyucsupport.net</a:t>
            </a:r>
          </a:p>
          <a:p>
            <a:pPr defTabSz="457200"/>
            <a:r>
              <a:rPr lang="en-US" sz="1900" dirty="0">
                <a:solidFill>
                  <a:srgbClr val="0F7FC5"/>
                </a:solidFill>
              </a:rPr>
              <a:t>1-800-207-1710 (U.S. only)</a:t>
            </a:r>
          </a:p>
          <a:p>
            <a:pPr defTabSz="457200"/>
            <a:r>
              <a:rPr lang="en-US" sz="1900" dirty="0" smtClean="0">
                <a:solidFill>
                  <a:srgbClr val="0F7FC5"/>
                </a:solidFill>
              </a:rPr>
              <a:t>1-310-513-2715 </a:t>
            </a:r>
            <a:r>
              <a:rPr lang="en-US" sz="1900" dirty="0">
                <a:solidFill>
                  <a:srgbClr val="0F7FC5"/>
                </a:solidFill>
              </a:rPr>
              <a:t>(outside U.S.)</a:t>
            </a:r>
          </a:p>
          <a:p>
            <a:pPr defTabSz="457200"/>
            <a:endParaRPr lang="en-US" sz="1900" dirty="0">
              <a:solidFill>
                <a:srgbClr val="FFCB13"/>
              </a:solidFill>
            </a:endParaRPr>
          </a:p>
          <a:p>
            <a:pPr defTabSz="457200"/>
            <a:r>
              <a:rPr lang="en-US" sz="1900" dirty="0">
                <a:solidFill>
                  <a:srgbClr val="0F7FC5"/>
                </a:solidFill>
              </a:rPr>
              <a:t>UC Application Center</a:t>
            </a:r>
          </a:p>
          <a:p>
            <a:pPr defTabSz="457200"/>
            <a:r>
              <a:rPr lang="en-US" sz="1900" dirty="0">
                <a:solidFill>
                  <a:srgbClr val="0F7FC5"/>
                </a:solidFill>
              </a:rPr>
              <a:t>P. O. Box 1432</a:t>
            </a:r>
          </a:p>
          <a:p>
            <a:pPr defTabSz="457200"/>
            <a:r>
              <a:rPr lang="en-US" sz="1900" dirty="0">
                <a:solidFill>
                  <a:srgbClr val="0F7FC5"/>
                </a:solidFill>
              </a:rPr>
              <a:t>Bakersfield, CA 93302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FFFFFF"/>
                </a:solidFill>
                <a:cs typeface="Arial"/>
              </a:rPr>
              <a:t>Submitting the Application</a:t>
            </a:r>
            <a:endParaRPr lang="en-US" sz="3400" kern="1400" spc="100" dirty="0">
              <a:solidFill>
                <a:srgbClr val="FFFFFF"/>
              </a:solidFill>
            </a:endParaRPr>
          </a:p>
        </p:txBody>
      </p:sp>
      <p:pic>
        <p:nvPicPr>
          <p:cNvPr id="10" name="Picture 9"/>
          <p:cNvPicPr>
            <a:picLocks noChangeAspect="1"/>
          </p:cNvPicPr>
          <p:nvPr/>
        </p:nvPicPr>
        <p:blipFill>
          <a:blip r:embed="rId3" cstate="screen"/>
          <a:stretch>
            <a:fillRect/>
          </a:stretch>
        </p:blipFill>
        <p:spPr>
          <a:xfrm>
            <a:off x="482600" y="5715000"/>
            <a:ext cx="1498600" cy="742550"/>
          </a:xfrm>
          <a:prstGeom prst="rect">
            <a:avLst/>
          </a:prstGeom>
        </p:spPr>
      </p:pic>
      <p:pic>
        <p:nvPicPr>
          <p:cNvPr id="5" name="Picture 4" descr="UC_Berkeley_processed_color_corrected-076.jpg"/>
          <p:cNvPicPr>
            <a:picLocks noChangeAspect="1"/>
          </p:cNvPicPr>
          <p:nvPr/>
        </p:nvPicPr>
        <p:blipFill>
          <a:blip r:embed="rId4" cstate="screen"/>
          <a:srcRect/>
          <a:stretch>
            <a:fillRect/>
          </a:stretch>
        </p:blipFill>
        <p:spPr>
          <a:xfrm>
            <a:off x="0" y="0"/>
            <a:ext cx="9144000" cy="6858000"/>
          </a:xfrm>
          <a:prstGeom prst="rect">
            <a:avLst/>
          </a:prstGeom>
        </p:spPr>
      </p:pic>
      <p:pic>
        <p:nvPicPr>
          <p:cNvPr id="7" name="Picture 6"/>
          <p:cNvPicPr>
            <a:picLocks noChangeAspect="1"/>
          </p:cNvPicPr>
          <p:nvPr/>
        </p:nvPicPr>
        <p:blipFill>
          <a:blip r:embed="rId3" cstate="screen"/>
          <a:stretch>
            <a:fillRect/>
          </a:stretch>
        </p:blipFill>
        <p:spPr>
          <a:xfrm>
            <a:off x="635000" y="5867400"/>
            <a:ext cx="1498600" cy="742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5</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Student Preparation</a:t>
            </a:r>
          </a:p>
        </p:txBody>
      </p:sp>
      <p:sp>
        <p:nvSpPr>
          <p:cNvPr id="9" name="Rectangle 8"/>
          <p:cNvSpPr/>
          <p:nvPr/>
        </p:nvSpPr>
        <p:spPr>
          <a:xfrm>
            <a:off x="486836" y="2194560"/>
            <a:ext cx="6447364" cy="3547125"/>
          </a:xfrm>
          <a:prstGeom prst="rect">
            <a:avLst/>
          </a:prstGeom>
        </p:spPr>
        <p:txBody>
          <a:bodyPr wrap="square" lIns="0" tIns="0" rIns="0" bIns="0">
            <a:spAutoFit/>
          </a:bodyPr>
          <a:lstStyle/>
          <a:p>
            <a:pPr defTabSz="457200">
              <a:spcBef>
                <a:spcPts val="1500"/>
              </a:spcBef>
            </a:pPr>
            <a:r>
              <a:rPr lang="en-US" sz="2800" dirty="0">
                <a:solidFill>
                  <a:srgbClr val="0F7FC5"/>
                </a:solidFill>
              </a:rPr>
              <a:t>Research Campuses Early</a:t>
            </a:r>
            <a:endParaRPr lang="en-US" sz="2800" dirty="0">
              <a:solidFill>
                <a:srgbClr val="FFCB13"/>
              </a:solidFill>
            </a:endParaRPr>
          </a:p>
          <a:p>
            <a:pPr defTabSz="457200">
              <a:spcBef>
                <a:spcPts val="1500"/>
              </a:spcBef>
            </a:pPr>
            <a:r>
              <a:rPr lang="en-US" sz="2800" dirty="0">
                <a:solidFill>
                  <a:srgbClr val="0F7FC5"/>
                </a:solidFill>
              </a:rPr>
              <a:t>Gather Materials</a:t>
            </a:r>
          </a:p>
          <a:p>
            <a:pPr defTabSz="457200">
              <a:spcBef>
                <a:spcPts val="1500"/>
              </a:spcBef>
            </a:pPr>
            <a:r>
              <a:rPr lang="en-US" sz="2800" dirty="0">
                <a:solidFill>
                  <a:srgbClr val="0F7FC5"/>
                </a:solidFill>
              </a:rPr>
              <a:t>Brainstorm</a:t>
            </a:r>
            <a:endParaRPr lang="en-US" sz="2800" dirty="0">
              <a:solidFill>
                <a:srgbClr val="FFCB13"/>
              </a:solidFill>
            </a:endParaRPr>
          </a:p>
          <a:p>
            <a:pPr defTabSz="457200">
              <a:spcBef>
                <a:spcPts val="1500"/>
              </a:spcBef>
            </a:pPr>
            <a:r>
              <a:rPr lang="en-US" sz="2800" dirty="0">
                <a:solidFill>
                  <a:srgbClr val="0F7FC5"/>
                </a:solidFill>
              </a:rPr>
              <a:t>Apply Broadly</a:t>
            </a:r>
          </a:p>
          <a:p>
            <a:pPr defTabSz="457200">
              <a:spcBef>
                <a:spcPts val="1500"/>
              </a:spcBef>
            </a:pPr>
            <a:r>
              <a:rPr lang="en-US" sz="2800" dirty="0">
                <a:solidFill>
                  <a:srgbClr val="0F7FC5"/>
                </a:solidFill>
              </a:rPr>
              <a:t>Ask for Advice and Feedback</a:t>
            </a:r>
          </a:p>
          <a:p>
            <a:pPr defTabSz="457200">
              <a:spcBef>
                <a:spcPts val="1500"/>
              </a:spcBef>
            </a:pPr>
            <a:r>
              <a:rPr lang="en-US" sz="2800" dirty="0">
                <a:solidFill>
                  <a:srgbClr val="0F7FC5"/>
                </a:solidFill>
              </a:rPr>
              <a:t>Email </a:t>
            </a:r>
            <a:r>
              <a:rPr lang="en-US" sz="2800" dirty="0" smtClean="0">
                <a:solidFill>
                  <a:srgbClr val="0F7FC5"/>
                </a:solidFill>
              </a:rPr>
              <a:t>Communication is </a:t>
            </a:r>
            <a:r>
              <a:rPr lang="en-US" sz="2800" dirty="0">
                <a:solidFill>
                  <a:srgbClr val="0F7FC5"/>
                </a:solidFill>
              </a:rPr>
              <a:t>Critical</a:t>
            </a:r>
            <a:endParaRPr lang="en-US" sz="2800" dirty="0">
              <a:solidFill>
                <a:srgbClr val="FFCB13"/>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86835" y="358358"/>
            <a:ext cx="6371166" cy="1046440"/>
          </a:xfrm>
          <a:prstGeom prst="rect">
            <a:avLst/>
          </a:prstGeom>
          <a:noFill/>
        </p:spPr>
        <p:txBody>
          <a:bodyPr wrap="square" lIns="0" tIns="0" rIns="0" bIns="0" rtlCol="0">
            <a:spAutoFit/>
          </a:bodyPr>
          <a:lstStyle/>
          <a:p>
            <a:pPr defTabSz="457200"/>
            <a:r>
              <a:rPr lang="en-US" sz="3400" kern="1400" spc="100" dirty="0">
                <a:solidFill>
                  <a:srgbClr val="0F7FC5"/>
                </a:solidFill>
                <a:cs typeface="Arial"/>
              </a:rPr>
              <a:t>How Applications are Reviewed</a:t>
            </a:r>
            <a:endParaRPr lang="en-US" sz="3400" kern="1400" spc="100" dirty="0">
              <a:solidFill>
                <a:srgbClr val="0F7FC5"/>
              </a:solidFill>
            </a:endParaRPr>
          </a:p>
        </p:txBody>
      </p:sp>
      <p:pic>
        <p:nvPicPr>
          <p:cNvPr id="8" name="Picture 7"/>
          <p:cNvPicPr>
            <a:picLocks noChangeAspect="1"/>
          </p:cNvPicPr>
          <p:nvPr/>
        </p:nvPicPr>
        <p:blipFill>
          <a:blip r:embed="rId4" cstate="screen"/>
          <a:stretch>
            <a:fillRect/>
          </a:stretch>
        </p:blipFill>
        <p:spPr>
          <a:xfrm>
            <a:off x="482600" y="5715000"/>
            <a:ext cx="1498600" cy="742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200055"/>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7</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Requirements vs. Selection</a:t>
            </a:r>
          </a:p>
        </p:txBody>
      </p:sp>
      <p:sp>
        <p:nvSpPr>
          <p:cNvPr id="9" name="Rectangle 8"/>
          <p:cNvSpPr/>
          <p:nvPr/>
        </p:nvSpPr>
        <p:spPr>
          <a:xfrm>
            <a:off x="486836" y="2194560"/>
            <a:ext cx="7013894" cy="2346796"/>
          </a:xfrm>
          <a:prstGeom prst="rect">
            <a:avLst/>
          </a:prstGeom>
        </p:spPr>
        <p:txBody>
          <a:bodyPr wrap="square" lIns="0" tIns="0" rIns="0" bIns="0">
            <a:spAutoFit/>
          </a:bodyPr>
          <a:lstStyle/>
          <a:p>
            <a:pPr defTabSz="457200">
              <a:spcBef>
                <a:spcPts val="1500"/>
              </a:spcBef>
            </a:pPr>
            <a:r>
              <a:rPr lang="en-US" sz="2800" dirty="0">
                <a:solidFill>
                  <a:srgbClr val="0F7FC5"/>
                </a:solidFill>
              </a:rPr>
              <a:t>Every UC Campus</a:t>
            </a:r>
          </a:p>
          <a:p>
            <a:pPr marL="0" lvl="1" defTabSz="457200">
              <a:spcBef>
                <a:spcPts val="1500"/>
              </a:spcBef>
            </a:pPr>
            <a:r>
              <a:rPr lang="en-US" sz="2800" dirty="0">
                <a:solidFill>
                  <a:srgbClr val="666666"/>
                </a:solidFill>
              </a:rPr>
              <a:t>•	</a:t>
            </a:r>
            <a:r>
              <a:rPr lang="en-US" sz="2800" dirty="0" smtClean="0">
                <a:solidFill>
                  <a:srgbClr val="666666"/>
                </a:solidFill>
              </a:rPr>
              <a:t>Receives </a:t>
            </a:r>
            <a:r>
              <a:rPr lang="en-US" sz="2800" dirty="0">
                <a:solidFill>
                  <a:srgbClr val="666666"/>
                </a:solidFill>
              </a:rPr>
              <a:t>the same </a:t>
            </a:r>
            <a:r>
              <a:rPr lang="en-US" sz="2800" dirty="0" smtClean="0">
                <a:solidFill>
                  <a:srgbClr val="666666"/>
                </a:solidFill>
              </a:rPr>
              <a:t>application from you</a:t>
            </a:r>
            <a:r>
              <a:rPr lang="en-US" sz="2800" dirty="0">
                <a:solidFill>
                  <a:srgbClr val="666666"/>
                </a:solidFill>
              </a:rPr>
              <a:t/>
            </a:r>
            <a:br>
              <a:rPr lang="en-US" sz="2800" dirty="0">
                <a:solidFill>
                  <a:srgbClr val="666666"/>
                </a:solidFill>
              </a:rPr>
            </a:br>
            <a:r>
              <a:rPr lang="en-US" sz="2800" dirty="0">
                <a:solidFill>
                  <a:srgbClr val="666666"/>
                </a:solidFill>
              </a:rPr>
              <a:t>•	Reviews for minimum requirements</a:t>
            </a:r>
            <a:br>
              <a:rPr lang="en-US" sz="2800" dirty="0">
                <a:solidFill>
                  <a:srgbClr val="666666"/>
                </a:solidFill>
              </a:rPr>
            </a:br>
            <a:r>
              <a:rPr lang="en-US" sz="2800" dirty="0">
                <a:solidFill>
                  <a:srgbClr val="666666"/>
                </a:solidFill>
              </a:rPr>
              <a:t> •	Reviews for admission individually using 	content of the application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486835" y="2216150"/>
            <a:ext cx="8339113" cy="4185761"/>
          </a:xfrm>
          <a:prstGeom prst="rect">
            <a:avLst/>
          </a:prstGeom>
        </p:spPr>
        <p:txBody>
          <a:bodyPr wrap="square" lIns="0" tIns="0" rIns="0" bIns="0">
            <a:spAutoFit/>
          </a:bodyPr>
          <a:lstStyle/>
          <a:p>
            <a:pPr defTabSz="457200">
              <a:spcBef>
                <a:spcPts val="1200"/>
              </a:spcBef>
            </a:pPr>
            <a:r>
              <a:rPr lang="en-US" sz="2800" dirty="0">
                <a:solidFill>
                  <a:srgbClr val="0F7FC5"/>
                </a:solidFill>
              </a:rPr>
              <a:t>Campuses Look For</a:t>
            </a:r>
            <a:br>
              <a:rPr lang="en-US" sz="2800" dirty="0">
                <a:solidFill>
                  <a:srgbClr val="0F7FC5"/>
                </a:solidFill>
              </a:rPr>
            </a:br>
            <a:r>
              <a:rPr lang="en-US" sz="2800" dirty="0">
                <a:solidFill>
                  <a:srgbClr val="666666"/>
                </a:solidFill>
              </a:rPr>
              <a:t>•	</a:t>
            </a:r>
            <a:r>
              <a:rPr lang="en-US" sz="2800" dirty="0" smtClean="0">
                <a:solidFill>
                  <a:srgbClr val="666666"/>
                </a:solidFill>
              </a:rPr>
              <a:t>Strong grades &amp; </a:t>
            </a:r>
            <a:r>
              <a:rPr lang="en-US" sz="2800" dirty="0">
                <a:solidFill>
                  <a:srgbClr val="666666"/>
                </a:solidFill>
              </a:rPr>
              <a:t>course preparation</a:t>
            </a:r>
            <a:br>
              <a:rPr lang="en-US" sz="2800" dirty="0">
                <a:solidFill>
                  <a:srgbClr val="666666"/>
                </a:solidFill>
              </a:rPr>
            </a:br>
            <a:r>
              <a:rPr lang="en-US" sz="2800" dirty="0">
                <a:solidFill>
                  <a:srgbClr val="666666"/>
                </a:solidFill>
              </a:rPr>
              <a:t>•	An inclusive educational experience</a:t>
            </a:r>
          </a:p>
          <a:p>
            <a:pPr defTabSz="457200">
              <a:spcBef>
                <a:spcPts val="1200"/>
              </a:spcBef>
            </a:pPr>
            <a:r>
              <a:rPr lang="en-US" sz="2800" dirty="0">
                <a:solidFill>
                  <a:srgbClr val="0F7FC5"/>
                </a:solidFill>
              </a:rPr>
              <a:t>Assess Student Within Context</a:t>
            </a:r>
            <a:r>
              <a:rPr lang="en-US" sz="2800" dirty="0">
                <a:solidFill>
                  <a:srgbClr val="FFCB13"/>
                </a:solidFill>
              </a:rPr>
              <a:t/>
            </a:r>
            <a:br>
              <a:rPr lang="en-US" sz="2800" dirty="0">
                <a:solidFill>
                  <a:srgbClr val="FFCB13"/>
                </a:solidFill>
              </a:rPr>
            </a:br>
            <a:r>
              <a:rPr lang="en-US" sz="2800" dirty="0">
                <a:solidFill>
                  <a:srgbClr val="666666"/>
                </a:solidFill>
              </a:rPr>
              <a:t> •	Educational environment</a:t>
            </a:r>
            <a:br>
              <a:rPr lang="en-US" sz="2800" dirty="0">
                <a:solidFill>
                  <a:srgbClr val="666666"/>
                </a:solidFill>
              </a:rPr>
            </a:br>
            <a:r>
              <a:rPr lang="en-US" sz="2800" dirty="0">
                <a:solidFill>
                  <a:srgbClr val="666666"/>
                </a:solidFill>
              </a:rPr>
              <a:t>•	Available resources and opportunities </a:t>
            </a:r>
          </a:p>
          <a:p>
            <a:pPr defTabSz="457200">
              <a:spcBef>
                <a:spcPts val="1200"/>
              </a:spcBef>
            </a:pPr>
            <a:r>
              <a:rPr lang="en-US" sz="2800" dirty="0">
                <a:solidFill>
                  <a:srgbClr val="0F7FC5"/>
                </a:solidFill>
              </a:rPr>
              <a:t>The Full Application</a:t>
            </a:r>
            <a:br>
              <a:rPr lang="en-US" sz="2800" dirty="0">
                <a:solidFill>
                  <a:srgbClr val="0F7FC5"/>
                </a:solidFill>
              </a:rPr>
            </a:br>
            <a:r>
              <a:rPr lang="en-US" sz="2800" dirty="0">
                <a:solidFill>
                  <a:srgbClr val="666666"/>
                </a:solidFill>
              </a:rPr>
              <a:t>Not just the </a:t>
            </a:r>
            <a:r>
              <a:rPr lang="en-US" sz="2800" dirty="0" smtClean="0">
                <a:solidFill>
                  <a:srgbClr val="666666"/>
                </a:solidFill>
              </a:rPr>
              <a:t>personal insight questions</a:t>
            </a:r>
            <a:endParaRPr lang="en-US" sz="2800" dirty="0">
              <a:solidFill>
                <a:srgbClr val="666666"/>
              </a:solidFill>
            </a:endParaRPr>
          </a:p>
          <a:p>
            <a:pPr defTabSz="457200"/>
            <a:endParaRPr lang="en-US" sz="2800" dirty="0">
              <a:solidFill>
                <a:srgbClr val="666666"/>
              </a:solidFill>
            </a:endParaRPr>
          </a:p>
        </p:txBody>
      </p:sp>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8</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Comprehensive Review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8575675" y="6497638"/>
            <a:ext cx="296863" cy="198437"/>
          </a:xfrm>
          <a:prstGeom prst="rect">
            <a:avLst/>
          </a:prstGeom>
          <a:noFill/>
          <a:ln w="9525">
            <a:noFill/>
            <a:miter lim="800000"/>
            <a:headEnd/>
            <a:tailEnd/>
          </a:ln>
        </p:spPr>
        <p:txBody>
          <a:bodyPr>
            <a:prstTxWarp prst="textNoShape">
              <a:avLst/>
            </a:prstTxWarp>
            <a:spAutoFit/>
          </a:bodyPr>
          <a:lstStyle/>
          <a:p>
            <a:pPr defTabSz="457200"/>
            <a:r>
              <a:rPr lang="en-US" sz="700" dirty="0">
                <a:solidFill>
                  <a:srgbClr val="666666"/>
                </a:solidFill>
              </a:rPr>
              <a:t>9</a:t>
            </a:r>
          </a:p>
        </p:txBody>
      </p:sp>
      <p:cxnSp>
        <p:nvCxnSpPr>
          <p:cNvPr id="7" name="Straight Connector 6"/>
          <p:cNvCxnSpPr/>
          <p:nvPr/>
        </p:nvCxnSpPr>
        <p:spPr>
          <a:xfrm rot="5400000" flipH="1" flipV="1">
            <a:off x="8444706" y="6590507"/>
            <a:ext cx="136525" cy="1588"/>
          </a:xfrm>
          <a:prstGeom prst="line">
            <a:avLst/>
          </a:prstGeom>
          <a:ln w="317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835" y="358358"/>
            <a:ext cx="6400800" cy="523220"/>
          </a:xfrm>
          <a:prstGeom prst="rect">
            <a:avLst/>
          </a:prstGeom>
          <a:noFill/>
        </p:spPr>
        <p:txBody>
          <a:bodyPr wrap="square" lIns="0" tIns="0" rIns="0" bIns="0" rtlCol="0">
            <a:spAutoFit/>
          </a:bodyPr>
          <a:lstStyle/>
          <a:p>
            <a:pPr defTabSz="457200"/>
            <a:r>
              <a:rPr lang="en-US" sz="3400" kern="1400" spc="100" dirty="0">
                <a:solidFill>
                  <a:srgbClr val="0F7FC5"/>
                </a:solidFill>
              </a:rPr>
              <a:t>Comprehensive Review</a:t>
            </a:r>
          </a:p>
        </p:txBody>
      </p:sp>
      <p:sp>
        <p:nvSpPr>
          <p:cNvPr id="14" name="Content Placeholder 11"/>
          <p:cNvSpPr>
            <a:spLocks noGrp="1"/>
          </p:cNvSpPr>
          <p:nvPr>
            <p:ph sz="half" idx="1"/>
          </p:nvPr>
        </p:nvSpPr>
        <p:spPr>
          <a:xfrm>
            <a:off x="457200" y="1073150"/>
            <a:ext cx="4038600" cy="5317602"/>
          </a:xfrm>
        </p:spPr>
        <p:txBody>
          <a:bodyPr>
            <a:noAutofit/>
          </a:bodyPr>
          <a:lstStyle/>
          <a:p>
            <a:pPr>
              <a:spcAft>
                <a:spcPts val="600"/>
              </a:spcAft>
            </a:pPr>
            <a:r>
              <a:rPr lang="en-US" sz="2200" dirty="0" smtClean="0">
                <a:solidFill>
                  <a:srgbClr val="666666"/>
                </a:solidFill>
              </a:rPr>
              <a:t>Grade Point Average in all transferrable courses</a:t>
            </a:r>
          </a:p>
          <a:p>
            <a:pPr>
              <a:spcAft>
                <a:spcPts val="600"/>
              </a:spcAft>
            </a:pPr>
            <a:r>
              <a:rPr lang="en-US" sz="2200" dirty="0" smtClean="0">
                <a:solidFill>
                  <a:srgbClr val="666666"/>
                </a:solidFill>
              </a:rPr>
              <a:t>Completion of courses to meet major preparation</a:t>
            </a:r>
          </a:p>
          <a:p>
            <a:pPr>
              <a:spcAft>
                <a:spcPts val="600"/>
              </a:spcAft>
            </a:pPr>
            <a:r>
              <a:rPr lang="en-US" sz="2200" dirty="0" smtClean="0">
                <a:solidFill>
                  <a:srgbClr val="666666"/>
                </a:solidFill>
              </a:rPr>
              <a:t>Completion of courses to meet breadth requirements</a:t>
            </a:r>
          </a:p>
          <a:p>
            <a:pPr>
              <a:spcAft>
                <a:spcPts val="600"/>
              </a:spcAft>
            </a:pPr>
            <a:r>
              <a:rPr lang="en-US" sz="2200" dirty="0" smtClean="0">
                <a:solidFill>
                  <a:srgbClr val="666666"/>
                </a:solidFill>
              </a:rPr>
              <a:t>Participation in academic honors courses or programs</a:t>
            </a:r>
          </a:p>
          <a:p>
            <a:pPr>
              <a:spcAft>
                <a:spcPts val="600"/>
              </a:spcAft>
            </a:pPr>
            <a:r>
              <a:rPr lang="en-US" sz="2200" dirty="0" smtClean="0">
                <a:solidFill>
                  <a:srgbClr val="666666"/>
                </a:solidFill>
              </a:rPr>
              <a:t>Completion of an associate degree for transfer offered by a California community college</a:t>
            </a:r>
          </a:p>
          <a:p>
            <a:pPr>
              <a:spcAft>
                <a:spcPts val="600"/>
              </a:spcAft>
            </a:pPr>
            <a:endParaRPr lang="en-US" sz="2200" dirty="0" smtClean="0">
              <a:solidFill>
                <a:srgbClr val="666666"/>
              </a:solidFill>
            </a:endParaRPr>
          </a:p>
        </p:txBody>
      </p:sp>
      <p:sp>
        <p:nvSpPr>
          <p:cNvPr id="15" name="Content Placeholder 11"/>
          <p:cNvSpPr>
            <a:spLocks noGrp="1"/>
          </p:cNvSpPr>
          <p:nvPr>
            <p:ph sz="half" idx="1"/>
          </p:nvPr>
        </p:nvSpPr>
        <p:spPr>
          <a:xfrm>
            <a:off x="4458118" y="1066800"/>
            <a:ext cx="4038600" cy="5317602"/>
          </a:xfrm>
        </p:spPr>
        <p:txBody>
          <a:bodyPr>
            <a:normAutofit/>
          </a:bodyPr>
          <a:lstStyle/>
          <a:p>
            <a:pPr>
              <a:spcAft>
                <a:spcPts val="600"/>
              </a:spcAft>
            </a:pPr>
            <a:r>
              <a:rPr lang="en-US" sz="2200" dirty="0" smtClean="0">
                <a:solidFill>
                  <a:srgbClr val="666666"/>
                </a:solidFill>
              </a:rPr>
              <a:t>Special Talents, Achievements, and Awards</a:t>
            </a:r>
          </a:p>
          <a:p>
            <a:pPr>
              <a:spcAft>
                <a:spcPts val="600"/>
              </a:spcAft>
            </a:pPr>
            <a:r>
              <a:rPr lang="en-US" sz="2200" dirty="0" smtClean="0">
                <a:solidFill>
                  <a:srgbClr val="666666"/>
                </a:solidFill>
              </a:rPr>
              <a:t>Completion of Special Projects</a:t>
            </a:r>
          </a:p>
          <a:p>
            <a:pPr>
              <a:spcAft>
                <a:spcPts val="600"/>
              </a:spcAft>
            </a:pPr>
            <a:r>
              <a:rPr lang="en-US" sz="2200" dirty="0" smtClean="0">
                <a:solidFill>
                  <a:srgbClr val="666666"/>
                </a:solidFill>
              </a:rPr>
              <a:t>Academic Accomplishment Within Life Experiences</a:t>
            </a:r>
          </a:p>
          <a:p>
            <a:pPr>
              <a:spcAft>
                <a:spcPts val="600"/>
              </a:spcAft>
            </a:pPr>
            <a:r>
              <a:rPr lang="en-US" sz="2200" dirty="0" smtClean="0">
                <a:solidFill>
                  <a:srgbClr val="666666"/>
                </a:solidFill>
              </a:rPr>
              <a:t>Geographic </a:t>
            </a:r>
            <a:r>
              <a:rPr lang="en-US" sz="2200" dirty="0" smtClean="0">
                <a:solidFill>
                  <a:srgbClr val="666666"/>
                </a:solidFill>
              </a:rPr>
              <a:t>Location</a:t>
            </a:r>
            <a:endParaRPr lang="en-US" sz="2200" dirty="0" smtClean="0">
              <a:solidFill>
                <a:srgbClr val="6666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7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8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9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0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1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2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3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4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5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6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7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8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9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40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1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42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43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Custom 1">
      <a:dk1>
        <a:srgbClr val="0F7FC5"/>
      </a:dk1>
      <a:lt1>
        <a:srgbClr val="FFCB13"/>
      </a:lt1>
      <a:dk2>
        <a:srgbClr val="333333"/>
      </a:dk2>
      <a:lt2>
        <a:srgbClr val="FFFFFF"/>
      </a:lt2>
      <a:accent1>
        <a:srgbClr val="DFE65F"/>
      </a:accent1>
      <a:accent2>
        <a:srgbClr val="E0C9D5"/>
      </a:accent2>
      <a:accent3>
        <a:srgbClr val="F06A1C"/>
      </a:accent3>
      <a:accent4>
        <a:srgbClr val="51BAAB"/>
      </a:accent4>
      <a:accent5>
        <a:srgbClr val="918577"/>
      </a:accent5>
      <a:accent6>
        <a:srgbClr val="0F0A4C"/>
      </a:accent6>
      <a:hlink>
        <a:srgbClr val="0B003E"/>
      </a:hlink>
      <a:folHlink>
        <a:srgbClr val="554B3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2132</TotalTime>
  <Words>6964</Words>
  <Application>Microsoft Office PowerPoint</Application>
  <PresentationFormat>On-screen Show (4:3)</PresentationFormat>
  <Paragraphs>591</Paragraphs>
  <Slides>46</Slides>
  <Notes>46</Notes>
  <HiddenSlides>0</HiddenSlides>
  <MMClips>0</MMClips>
  <ScaleCrop>false</ScaleCrop>
  <HeadingPairs>
    <vt:vector size="4" baseType="variant">
      <vt:variant>
        <vt:lpstr>Theme</vt:lpstr>
      </vt:variant>
      <vt:variant>
        <vt:i4>44</vt:i4>
      </vt:variant>
      <vt:variant>
        <vt:lpstr>Slide Titles</vt:lpstr>
      </vt:variant>
      <vt:variant>
        <vt:i4>46</vt:i4>
      </vt:variant>
    </vt:vector>
  </HeadingPairs>
  <TitlesOfParts>
    <vt:vector size="90" baseType="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rpenman</dc:creator>
  <cp:lastModifiedBy>Windows User</cp:lastModifiedBy>
  <cp:revision>317</cp:revision>
  <dcterms:created xsi:type="dcterms:W3CDTF">2013-10-10T17:36:53Z</dcterms:created>
  <dcterms:modified xsi:type="dcterms:W3CDTF">2016-08-15T22:16:41Z</dcterms:modified>
</cp:coreProperties>
</file>